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Lst>
  <p:sldSz cx="10058400" cy="7772400"/>
  <p:notesSz cx="6858000" cy="9144000"/>
  <p:embeddedFontLst>
    <p:embeddedFont>
      <p:font typeface="DM Sans" pitchFamily="2" charset="0"/>
      <p:regular r:id="rId4"/>
    </p:embeddedFont>
    <p:embeddedFont>
      <p:font typeface="DM Sans Bold" panose="020B0604020202020204" charset="0"/>
      <p:regular r:id="rId5"/>
    </p:embeddedFont>
    <p:embeddedFont>
      <p:font typeface="Montserrat" panose="00000500000000000000" pitchFamily="2" charset="0"/>
      <p:regular r:id="rId6"/>
    </p:embeddedFont>
    <p:embeddedFont>
      <p:font typeface="Montserrat Bold" panose="00000800000000000000" charset="0"/>
      <p:regular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93" d="100"/>
          <a:sy n="93" d="100"/>
        </p:scale>
        <p:origin x="1860" y="-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6705600" y="-391284"/>
            <a:ext cx="3741420" cy="8554968"/>
            <a:chOff x="0" y="0"/>
            <a:chExt cx="1304199" cy="2982124"/>
          </a:xfrm>
        </p:grpSpPr>
        <p:sp>
          <p:nvSpPr>
            <p:cNvPr id="3" name="Freeform 3"/>
            <p:cNvSpPr/>
            <p:nvPr/>
          </p:nvSpPr>
          <p:spPr>
            <a:xfrm>
              <a:off x="0" y="0"/>
              <a:ext cx="1304199" cy="2982124"/>
            </a:xfrm>
            <a:custGeom>
              <a:avLst/>
              <a:gdLst/>
              <a:ahLst/>
              <a:cxnLst/>
              <a:rect l="l" t="t" r="r" b="b"/>
              <a:pathLst>
                <a:path w="1304199" h="2982124">
                  <a:moveTo>
                    <a:pt x="0" y="0"/>
                  </a:moveTo>
                  <a:lnTo>
                    <a:pt x="1304199" y="0"/>
                  </a:lnTo>
                  <a:lnTo>
                    <a:pt x="1304199" y="2982124"/>
                  </a:lnTo>
                  <a:lnTo>
                    <a:pt x="0" y="2982124"/>
                  </a:lnTo>
                  <a:close/>
                </a:path>
              </a:pathLst>
            </a:custGeom>
            <a:solidFill>
              <a:srgbClr val="6EA5F9"/>
            </a:solidFill>
          </p:spPr>
          <p:txBody>
            <a:bodyPr/>
            <a:lstStyle/>
            <a:p>
              <a:endParaRPr lang="en-US"/>
            </a:p>
          </p:txBody>
        </p:sp>
        <p:sp>
          <p:nvSpPr>
            <p:cNvPr id="4" name="TextBox 4"/>
            <p:cNvSpPr txBox="1"/>
            <p:nvPr/>
          </p:nvSpPr>
          <p:spPr>
            <a:xfrm>
              <a:off x="0" y="-28575"/>
              <a:ext cx="1304199" cy="3010699"/>
            </a:xfrm>
            <a:prstGeom prst="rect">
              <a:avLst/>
            </a:prstGeom>
          </p:spPr>
          <p:txBody>
            <a:bodyPr lIns="50800" tIns="50800" rIns="50800" bIns="50800" rtlCol="0" anchor="ctr"/>
            <a:lstStyle/>
            <a:p>
              <a:pPr algn="ctr">
                <a:lnSpc>
                  <a:spcPts val="1523"/>
                </a:lnSpc>
              </a:pPr>
              <a:endParaRPr/>
            </a:p>
          </p:txBody>
        </p:sp>
      </p:grpSp>
      <p:grpSp>
        <p:nvGrpSpPr>
          <p:cNvPr id="5" name="Group 5"/>
          <p:cNvGrpSpPr/>
          <p:nvPr/>
        </p:nvGrpSpPr>
        <p:grpSpPr>
          <a:xfrm>
            <a:off x="7062645" y="-730847"/>
            <a:ext cx="4049128" cy="404912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7150" cap="sq">
              <a:solidFill>
                <a:srgbClr val="FFFFF7"/>
              </a:solidFill>
              <a:prstDash val="dash"/>
              <a:miter/>
            </a:ln>
          </p:spPr>
          <p:txBody>
            <a:bodyPr/>
            <a:lstStyle/>
            <a:p>
              <a:endParaRPr lang="en-US"/>
            </a:p>
          </p:txBody>
        </p:sp>
        <p:sp>
          <p:nvSpPr>
            <p:cNvPr id="7" name="TextBox 7"/>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8" name="Group 8"/>
          <p:cNvGrpSpPr/>
          <p:nvPr/>
        </p:nvGrpSpPr>
        <p:grpSpPr>
          <a:xfrm>
            <a:off x="7260840" y="-532652"/>
            <a:ext cx="3652738" cy="365273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12206" r="-37047"/>
              </a:stretch>
            </a:blipFill>
          </p:spPr>
          <p:txBody>
            <a:bodyPr/>
            <a:lstStyle/>
            <a:p>
              <a:endParaRPr lang="en-US"/>
            </a:p>
          </p:txBody>
        </p:sp>
      </p:grpSp>
      <p:grpSp>
        <p:nvGrpSpPr>
          <p:cNvPr id="10" name="Group 10"/>
          <p:cNvGrpSpPr/>
          <p:nvPr/>
        </p:nvGrpSpPr>
        <p:grpSpPr>
          <a:xfrm>
            <a:off x="3626752" y="1800959"/>
            <a:ext cx="2804895" cy="2091571"/>
            <a:chOff x="0" y="0"/>
            <a:chExt cx="977741" cy="729088"/>
          </a:xfrm>
        </p:grpSpPr>
        <p:sp>
          <p:nvSpPr>
            <p:cNvPr id="11" name="Freeform 11"/>
            <p:cNvSpPr/>
            <p:nvPr/>
          </p:nvSpPr>
          <p:spPr>
            <a:xfrm>
              <a:off x="0" y="0"/>
              <a:ext cx="977741" cy="729088"/>
            </a:xfrm>
            <a:custGeom>
              <a:avLst/>
              <a:gdLst/>
              <a:ahLst/>
              <a:cxnLst/>
              <a:rect l="l" t="t" r="r" b="b"/>
              <a:pathLst>
                <a:path w="977741" h="729088">
                  <a:moveTo>
                    <a:pt x="104886" y="0"/>
                  </a:moveTo>
                  <a:lnTo>
                    <a:pt x="872856" y="0"/>
                  </a:lnTo>
                  <a:cubicBezTo>
                    <a:pt x="930782" y="0"/>
                    <a:pt x="977741" y="46959"/>
                    <a:pt x="977741" y="104886"/>
                  </a:cubicBezTo>
                  <a:lnTo>
                    <a:pt x="977741" y="624202"/>
                  </a:lnTo>
                  <a:cubicBezTo>
                    <a:pt x="977741" y="652020"/>
                    <a:pt x="966691" y="678698"/>
                    <a:pt x="947021" y="698368"/>
                  </a:cubicBezTo>
                  <a:cubicBezTo>
                    <a:pt x="927351" y="718037"/>
                    <a:pt x="900673" y="729088"/>
                    <a:pt x="872856" y="729088"/>
                  </a:cubicBezTo>
                  <a:lnTo>
                    <a:pt x="104886" y="729088"/>
                  </a:lnTo>
                  <a:cubicBezTo>
                    <a:pt x="46959" y="729088"/>
                    <a:pt x="0" y="682129"/>
                    <a:pt x="0" y="624202"/>
                  </a:cubicBezTo>
                  <a:lnTo>
                    <a:pt x="0" y="104886"/>
                  </a:lnTo>
                  <a:cubicBezTo>
                    <a:pt x="0" y="77068"/>
                    <a:pt x="11050" y="50390"/>
                    <a:pt x="30720" y="30720"/>
                  </a:cubicBezTo>
                  <a:cubicBezTo>
                    <a:pt x="50390" y="11050"/>
                    <a:pt x="77068" y="0"/>
                    <a:pt x="104886" y="0"/>
                  </a:cubicBezTo>
                  <a:close/>
                </a:path>
              </a:pathLst>
            </a:custGeom>
            <a:solidFill>
              <a:srgbClr val="E4E4E5"/>
            </a:solidFill>
          </p:spPr>
          <p:txBody>
            <a:bodyPr/>
            <a:lstStyle/>
            <a:p>
              <a:endParaRPr lang="en-US"/>
            </a:p>
          </p:txBody>
        </p:sp>
        <p:sp>
          <p:nvSpPr>
            <p:cNvPr id="12" name="TextBox 12"/>
            <p:cNvSpPr txBox="1"/>
            <p:nvPr/>
          </p:nvSpPr>
          <p:spPr>
            <a:xfrm>
              <a:off x="0" y="-28575"/>
              <a:ext cx="977741" cy="757663"/>
            </a:xfrm>
            <a:prstGeom prst="rect">
              <a:avLst/>
            </a:prstGeom>
          </p:spPr>
          <p:txBody>
            <a:bodyPr lIns="50800" tIns="50800" rIns="50800" bIns="50800" rtlCol="0" anchor="ctr"/>
            <a:lstStyle/>
            <a:p>
              <a:pPr algn="ctr">
                <a:lnSpc>
                  <a:spcPts val="1523"/>
                </a:lnSpc>
              </a:pPr>
              <a:endParaRPr/>
            </a:p>
          </p:txBody>
        </p:sp>
      </p:grpSp>
      <p:grpSp>
        <p:nvGrpSpPr>
          <p:cNvPr id="13" name="Group 13"/>
          <p:cNvGrpSpPr/>
          <p:nvPr/>
        </p:nvGrpSpPr>
        <p:grpSpPr>
          <a:xfrm>
            <a:off x="6253724" y="2444761"/>
            <a:ext cx="903752" cy="903752"/>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15" name="TextBox 15"/>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6" name="Group 16"/>
          <p:cNvGrpSpPr/>
          <p:nvPr/>
        </p:nvGrpSpPr>
        <p:grpSpPr>
          <a:xfrm>
            <a:off x="8906323" y="6356733"/>
            <a:ext cx="2248864" cy="2248864"/>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18" name="TextBox 18"/>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19" name="Group 19"/>
          <p:cNvGrpSpPr/>
          <p:nvPr/>
        </p:nvGrpSpPr>
        <p:grpSpPr>
          <a:xfrm>
            <a:off x="2106217" y="-1715137"/>
            <a:ext cx="2493165" cy="249316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21" name="TextBox 21"/>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22" name="Group 22"/>
          <p:cNvGrpSpPr/>
          <p:nvPr/>
        </p:nvGrpSpPr>
        <p:grpSpPr>
          <a:xfrm>
            <a:off x="-1234703" y="4860140"/>
            <a:ext cx="4382973" cy="1879900"/>
            <a:chOff x="0" y="0"/>
            <a:chExt cx="1527834" cy="655303"/>
          </a:xfrm>
        </p:grpSpPr>
        <p:sp>
          <p:nvSpPr>
            <p:cNvPr id="23" name="Freeform 23"/>
            <p:cNvSpPr/>
            <p:nvPr/>
          </p:nvSpPr>
          <p:spPr>
            <a:xfrm>
              <a:off x="0" y="0"/>
              <a:ext cx="1527834" cy="655303"/>
            </a:xfrm>
            <a:custGeom>
              <a:avLst/>
              <a:gdLst/>
              <a:ahLst/>
              <a:cxnLst/>
              <a:rect l="l" t="t" r="r" b="b"/>
              <a:pathLst>
                <a:path w="1527834" h="655303">
                  <a:moveTo>
                    <a:pt x="1324634" y="0"/>
                  </a:moveTo>
                  <a:cubicBezTo>
                    <a:pt x="1436858" y="0"/>
                    <a:pt x="1527834" y="146695"/>
                    <a:pt x="1527834" y="327651"/>
                  </a:cubicBezTo>
                  <a:cubicBezTo>
                    <a:pt x="1527834" y="508608"/>
                    <a:pt x="1436858" y="655303"/>
                    <a:pt x="1324634" y="655303"/>
                  </a:cubicBezTo>
                  <a:lnTo>
                    <a:pt x="203200" y="655303"/>
                  </a:lnTo>
                  <a:cubicBezTo>
                    <a:pt x="90976" y="655303"/>
                    <a:pt x="0" y="508608"/>
                    <a:pt x="0" y="327651"/>
                  </a:cubicBezTo>
                  <a:cubicBezTo>
                    <a:pt x="0" y="146695"/>
                    <a:pt x="90976" y="0"/>
                    <a:pt x="203200" y="0"/>
                  </a:cubicBezTo>
                  <a:close/>
                </a:path>
              </a:pathLst>
            </a:custGeom>
            <a:solidFill>
              <a:srgbClr val="6EA5F9"/>
            </a:solidFill>
          </p:spPr>
          <p:txBody>
            <a:bodyPr/>
            <a:lstStyle/>
            <a:p>
              <a:endParaRPr lang="en-US"/>
            </a:p>
          </p:txBody>
        </p:sp>
        <p:sp>
          <p:nvSpPr>
            <p:cNvPr id="24" name="TextBox 24"/>
            <p:cNvSpPr txBox="1"/>
            <p:nvPr/>
          </p:nvSpPr>
          <p:spPr>
            <a:xfrm>
              <a:off x="0" y="-28575"/>
              <a:ext cx="1527834" cy="683878"/>
            </a:xfrm>
            <a:prstGeom prst="rect">
              <a:avLst/>
            </a:prstGeom>
          </p:spPr>
          <p:txBody>
            <a:bodyPr lIns="50800" tIns="50800" rIns="50800" bIns="50800" rtlCol="0" anchor="ctr"/>
            <a:lstStyle/>
            <a:p>
              <a:pPr algn="ctr">
                <a:lnSpc>
                  <a:spcPts val="1523"/>
                </a:lnSpc>
              </a:pPr>
              <a:endParaRPr/>
            </a:p>
          </p:txBody>
        </p:sp>
      </p:grpSp>
      <p:grpSp>
        <p:nvGrpSpPr>
          <p:cNvPr id="25" name="Group 25"/>
          <p:cNvGrpSpPr/>
          <p:nvPr/>
        </p:nvGrpSpPr>
        <p:grpSpPr>
          <a:xfrm>
            <a:off x="-161750" y="5708705"/>
            <a:ext cx="3310020" cy="2124152"/>
            <a:chOff x="0" y="0"/>
            <a:chExt cx="1153820" cy="740445"/>
          </a:xfrm>
        </p:grpSpPr>
        <p:sp>
          <p:nvSpPr>
            <p:cNvPr id="26" name="Freeform 26"/>
            <p:cNvSpPr/>
            <p:nvPr/>
          </p:nvSpPr>
          <p:spPr>
            <a:xfrm>
              <a:off x="0" y="0"/>
              <a:ext cx="1153820" cy="740445"/>
            </a:xfrm>
            <a:custGeom>
              <a:avLst/>
              <a:gdLst/>
              <a:ahLst/>
              <a:cxnLst/>
              <a:rect l="l" t="t" r="r" b="b"/>
              <a:pathLst>
                <a:path w="1153820" h="740445">
                  <a:moveTo>
                    <a:pt x="0" y="0"/>
                  </a:moveTo>
                  <a:lnTo>
                    <a:pt x="1153820" y="0"/>
                  </a:lnTo>
                  <a:lnTo>
                    <a:pt x="1153820" y="740445"/>
                  </a:lnTo>
                  <a:lnTo>
                    <a:pt x="0" y="740445"/>
                  </a:lnTo>
                  <a:close/>
                </a:path>
              </a:pathLst>
            </a:custGeom>
            <a:solidFill>
              <a:srgbClr val="6EA5F9"/>
            </a:solidFill>
          </p:spPr>
          <p:txBody>
            <a:bodyPr/>
            <a:lstStyle/>
            <a:p>
              <a:endParaRPr lang="en-US"/>
            </a:p>
          </p:txBody>
        </p:sp>
        <p:sp>
          <p:nvSpPr>
            <p:cNvPr id="27" name="TextBox 27"/>
            <p:cNvSpPr txBox="1"/>
            <p:nvPr/>
          </p:nvSpPr>
          <p:spPr>
            <a:xfrm>
              <a:off x="0" y="-28575"/>
              <a:ext cx="1153820" cy="769020"/>
            </a:xfrm>
            <a:prstGeom prst="rect">
              <a:avLst/>
            </a:prstGeom>
          </p:spPr>
          <p:txBody>
            <a:bodyPr lIns="50800" tIns="50800" rIns="50800" bIns="50800" rtlCol="0" anchor="ctr"/>
            <a:lstStyle/>
            <a:p>
              <a:pPr algn="ctr">
                <a:lnSpc>
                  <a:spcPts val="1523"/>
                </a:lnSpc>
              </a:pPr>
              <a:endParaRPr/>
            </a:p>
          </p:txBody>
        </p:sp>
      </p:grpSp>
      <p:grpSp>
        <p:nvGrpSpPr>
          <p:cNvPr id="28" name="Group 28"/>
          <p:cNvGrpSpPr/>
          <p:nvPr/>
        </p:nvGrpSpPr>
        <p:grpSpPr>
          <a:xfrm>
            <a:off x="353651" y="3339260"/>
            <a:ext cx="2400955" cy="2400955"/>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7150" cap="sq">
              <a:solidFill>
                <a:srgbClr val="FFFFF7"/>
              </a:solidFill>
              <a:prstDash val="dash"/>
              <a:miter/>
            </a:ln>
          </p:spPr>
          <p:txBody>
            <a:bodyPr/>
            <a:lstStyle/>
            <a:p>
              <a:endParaRPr lang="en-US"/>
            </a:p>
          </p:txBody>
        </p:sp>
        <p:sp>
          <p:nvSpPr>
            <p:cNvPr id="30" name="TextBox 30"/>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31" name="Group 31"/>
          <p:cNvGrpSpPr/>
          <p:nvPr/>
        </p:nvGrpSpPr>
        <p:grpSpPr>
          <a:xfrm>
            <a:off x="7931506" y="5381915"/>
            <a:ext cx="3376082" cy="3376082"/>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33" name="TextBox 33"/>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34" name="Group 34"/>
          <p:cNvGrpSpPr/>
          <p:nvPr/>
        </p:nvGrpSpPr>
        <p:grpSpPr>
          <a:xfrm>
            <a:off x="534016" y="3519625"/>
            <a:ext cx="2040225" cy="2040225"/>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6315" r="-26315"/>
              </a:stretch>
            </a:blipFill>
          </p:spPr>
          <p:txBody>
            <a:bodyPr/>
            <a:lstStyle/>
            <a:p>
              <a:endParaRPr lang="en-US"/>
            </a:p>
          </p:txBody>
        </p:sp>
      </p:grpSp>
      <p:grpSp>
        <p:nvGrpSpPr>
          <p:cNvPr id="36" name="Group 36"/>
          <p:cNvGrpSpPr/>
          <p:nvPr/>
        </p:nvGrpSpPr>
        <p:grpSpPr>
          <a:xfrm>
            <a:off x="1978228" y="3527692"/>
            <a:ext cx="596012" cy="596012"/>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38" name="TextBox 38"/>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dirty="0"/>
            </a:p>
          </p:txBody>
        </p:sp>
      </p:grpSp>
      <p:grpSp>
        <p:nvGrpSpPr>
          <p:cNvPr id="39" name="Group 39"/>
          <p:cNvGrpSpPr/>
          <p:nvPr/>
        </p:nvGrpSpPr>
        <p:grpSpPr>
          <a:xfrm>
            <a:off x="3663671" y="5457008"/>
            <a:ext cx="2804895" cy="1619049"/>
            <a:chOff x="0" y="0"/>
            <a:chExt cx="977741" cy="564374"/>
          </a:xfrm>
        </p:grpSpPr>
        <p:sp>
          <p:nvSpPr>
            <p:cNvPr id="40" name="Freeform 40"/>
            <p:cNvSpPr/>
            <p:nvPr/>
          </p:nvSpPr>
          <p:spPr>
            <a:xfrm>
              <a:off x="0" y="0"/>
              <a:ext cx="977741" cy="564374"/>
            </a:xfrm>
            <a:custGeom>
              <a:avLst/>
              <a:gdLst/>
              <a:ahLst/>
              <a:cxnLst/>
              <a:rect l="l" t="t" r="r" b="b"/>
              <a:pathLst>
                <a:path w="977741" h="564374">
                  <a:moveTo>
                    <a:pt x="104886" y="0"/>
                  </a:moveTo>
                  <a:lnTo>
                    <a:pt x="872856" y="0"/>
                  </a:lnTo>
                  <a:cubicBezTo>
                    <a:pt x="930782" y="0"/>
                    <a:pt x="977741" y="46959"/>
                    <a:pt x="977741" y="104886"/>
                  </a:cubicBezTo>
                  <a:lnTo>
                    <a:pt x="977741" y="459489"/>
                  </a:lnTo>
                  <a:cubicBezTo>
                    <a:pt x="977741" y="487306"/>
                    <a:pt x="966691" y="513984"/>
                    <a:pt x="947021" y="533654"/>
                  </a:cubicBezTo>
                  <a:cubicBezTo>
                    <a:pt x="927351" y="553324"/>
                    <a:pt x="900673" y="564374"/>
                    <a:pt x="872856" y="564374"/>
                  </a:cubicBezTo>
                  <a:lnTo>
                    <a:pt x="104886" y="564374"/>
                  </a:lnTo>
                  <a:cubicBezTo>
                    <a:pt x="77068" y="564374"/>
                    <a:pt x="50390" y="553324"/>
                    <a:pt x="30720" y="533654"/>
                  </a:cubicBezTo>
                  <a:cubicBezTo>
                    <a:pt x="11050" y="513984"/>
                    <a:pt x="0" y="487306"/>
                    <a:pt x="0" y="459489"/>
                  </a:cubicBezTo>
                  <a:lnTo>
                    <a:pt x="0" y="104886"/>
                  </a:lnTo>
                  <a:cubicBezTo>
                    <a:pt x="0" y="77068"/>
                    <a:pt x="11050" y="50390"/>
                    <a:pt x="30720" y="30720"/>
                  </a:cubicBezTo>
                  <a:cubicBezTo>
                    <a:pt x="50390" y="11050"/>
                    <a:pt x="77068" y="0"/>
                    <a:pt x="104886" y="0"/>
                  </a:cubicBezTo>
                  <a:close/>
                </a:path>
              </a:pathLst>
            </a:custGeom>
            <a:solidFill>
              <a:srgbClr val="E4E4E5"/>
            </a:solidFill>
          </p:spPr>
          <p:txBody>
            <a:bodyPr/>
            <a:lstStyle/>
            <a:p>
              <a:endParaRPr lang="en-US"/>
            </a:p>
          </p:txBody>
        </p:sp>
        <p:sp>
          <p:nvSpPr>
            <p:cNvPr id="41" name="TextBox 41"/>
            <p:cNvSpPr txBox="1"/>
            <p:nvPr/>
          </p:nvSpPr>
          <p:spPr>
            <a:xfrm>
              <a:off x="0" y="-28575"/>
              <a:ext cx="977741" cy="592949"/>
            </a:xfrm>
            <a:prstGeom prst="rect">
              <a:avLst/>
            </a:prstGeom>
          </p:spPr>
          <p:txBody>
            <a:bodyPr lIns="50800" tIns="50800" rIns="50800" bIns="50800" rtlCol="0" anchor="ctr"/>
            <a:lstStyle/>
            <a:p>
              <a:pPr algn="ctr">
                <a:lnSpc>
                  <a:spcPts val="1523"/>
                </a:lnSpc>
              </a:pPr>
              <a:endParaRPr/>
            </a:p>
          </p:txBody>
        </p:sp>
      </p:grpSp>
      <p:grpSp>
        <p:nvGrpSpPr>
          <p:cNvPr id="44" name="Group 44"/>
          <p:cNvGrpSpPr/>
          <p:nvPr/>
        </p:nvGrpSpPr>
        <p:grpSpPr>
          <a:xfrm>
            <a:off x="4106694" y="1532615"/>
            <a:ext cx="605829" cy="605829"/>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t="-12642" b="-12642"/>
              </a:stretch>
            </a:blipFill>
            <a:ln w="28575" cap="sq">
              <a:solidFill>
                <a:srgbClr val="FFC50F"/>
              </a:solidFill>
              <a:prstDash val="solid"/>
              <a:miter/>
            </a:ln>
          </p:spPr>
          <p:txBody>
            <a:bodyPr/>
            <a:lstStyle/>
            <a:p>
              <a:endParaRPr lang="en-US"/>
            </a:p>
          </p:txBody>
        </p:sp>
      </p:grpSp>
      <p:grpSp>
        <p:nvGrpSpPr>
          <p:cNvPr id="46" name="Group 46"/>
          <p:cNvGrpSpPr/>
          <p:nvPr/>
        </p:nvGrpSpPr>
        <p:grpSpPr>
          <a:xfrm>
            <a:off x="5378885" y="1532615"/>
            <a:ext cx="605829" cy="605829"/>
            <a:chOff x="0" y="0"/>
            <a:chExt cx="812800" cy="812800"/>
          </a:xfrm>
        </p:grpSpPr>
        <p:sp>
          <p:nvSpPr>
            <p:cNvPr id="47" name="Freeform 4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t="-12642" b="-12642"/>
              </a:stretch>
            </a:blipFill>
            <a:ln w="28575" cap="sq">
              <a:solidFill>
                <a:srgbClr val="FFC50F"/>
              </a:solidFill>
              <a:prstDash val="solid"/>
              <a:miter/>
            </a:ln>
          </p:spPr>
          <p:txBody>
            <a:bodyPr/>
            <a:lstStyle/>
            <a:p>
              <a:endParaRPr lang="en-US"/>
            </a:p>
          </p:txBody>
        </p:sp>
      </p:grpSp>
      <p:sp>
        <p:nvSpPr>
          <p:cNvPr id="50" name="Freeform 50"/>
          <p:cNvSpPr/>
          <p:nvPr/>
        </p:nvSpPr>
        <p:spPr>
          <a:xfrm>
            <a:off x="3576005" y="4022408"/>
            <a:ext cx="1117098" cy="655542"/>
          </a:xfrm>
          <a:custGeom>
            <a:avLst/>
            <a:gdLst/>
            <a:ahLst/>
            <a:cxnLst/>
            <a:rect l="l" t="t" r="r" b="b"/>
            <a:pathLst>
              <a:path w="1117098" h="655542">
                <a:moveTo>
                  <a:pt x="0" y="0"/>
                </a:moveTo>
                <a:lnTo>
                  <a:pt x="1117098" y="0"/>
                </a:lnTo>
                <a:lnTo>
                  <a:pt x="1117098" y="655542"/>
                </a:lnTo>
                <a:lnTo>
                  <a:pt x="0" y="655542"/>
                </a:lnTo>
                <a:lnTo>
                  <a:pt x="0" y="0"/>
                </a:lnTo>
                <a:close/>
              </a:path>
            </a:pathLst>
          </a:custGeom>
          <a:blipFill>
            <a:blip r:embed="rId6"/>
            <a:stretch>
              <a:fillRect/>
            </a:stretch>
          </a:blipFill>
        </p:spPr>
        <p:txBody>
          <a:bodyPr/>
          <a:lstStyle/>
          <a:p>
            <a:endParaRPr lang="en-US"/>
          </a:p>
        </p:txBody>
      </p:sp>
      <p:sp>
        <p:nvSpPr>
          <p:cNvPr id="51" name="Freeform 51"/>
          <p:cNvSpPr/>
          <p:nvPr/>
        </p:nvSpPr>
        <p:spPr>
          <a:xfrm>
            <a:off x="219624" y="3136299"/>
            <a:ext cx="1201383" cy="252038"/>
          </a:xfrm>
          <a:custGeom>
            <a:avLst/>
            <a:gdLst/>
            <a:ahLst/>
            <a:cxnLst/>
            <a:rect l="l" t="t" r="r" b="b"/>
            <a:pathLst>
              <a:path w="1201383" h="252038">
                <a:moveTo>
                  <a:pt x="0" y="0"/>
                </a:moveTo>
                <a:lnTo>
                  <a:pt x="1201383" y="0"/>
                </a:lnTo>
                <a:lnTo>
                  <a:pt x="1201383" y="252038"/>
                </a:lnTo>
                <a:lnTo>
                  <a:pt x="0" y="252038"/>
                </a:lnTo>
                <a:lnTo>
                  <a:pt x="0" y="0"/>
                </a:lnTo>
                <a:close/>
              </a:path>
            </a:pathLst>
          </a:custGeom>
          <a:blipFill>
            <a:blip r:embed="rId7"/>
            <a:stretch>
              <a:fillRect/>
            </a:stretch>
          </a:blipFill>
        </p:spPr>
        <p:txBody>
          <a:bodyPr/>
          <a:lstStyle/>
          <a:p>
            <a:endParaRPr lang="en-US"/>
          </a:p>
        </p:txBody>
      </p:sp>
      <p:sp>
        <p:nvSpPr>
          <p:cNvPr id="52" name="Freeform 52"/>
          <p:cNvSpPr/>
          <p:nvPr/>
        </p:nvSpPr>
        <p:spPr>
          <a:xfrm>
            <a:off x="1978228" y="2819400"/>
            <a:ext cx="845526" cy="548198"/>
          </a:xfrm>
          <a:custGeom>
            <a:avLst/>
            <a:gdLst/>
            <a:ahLst/>
            <a:cxnLst/>
            <a:rect l="l" t="t" r="r" b="b"/>
            <a:pathLst>
              <a:path w="845526" h="548198">
                <a:moveTo>
                  <a:pt x="0" y="0"/>
                </a:moveTo>
                <a:lnTo>
                  <a:pt x="845526" y="0"/>
                </a:lnTo>
                <a:lnTo>
                  <a:pt x="845526" y="548198"/>
                </a:lnTo>
                <a:lnTo>
                  <a:pt x="0" y="548198"/>
                </a:lnTo>
                <a:lnTo>
                  <a:pt x="0" y="0"/>
                </a:lnTo>
                <a:close/>
              </a:path>
            </a:pathLst>
          </a:custGeom>
          <a:blipFill>
            <a:blip r:embed="rId8"/>
            <a:stretch>
              <a:fillRect/>
            </a:stretch>
          </a:blipFill>
        </p:spPr>
        <p:txBody>
          <a:bodyPr/>
          <a:lstStyle/>
          <a:p>
            <a:endParaRPr lang="en-US" dirty="0"/>
          </a:p>
        </p:txBody>
      </p:sp>
      <p:sp>
        <p:nvSpPr>
          <p:cNvPr id="53" name="TextBox 53"/>
          <p:cNvSpPr txBox="1"/>
          <p:nvPr/>
        </p:nvSpPr>
        <p:spPr>
          <a:xfrm>
            <a:off x="3902869" y="2194083"/>
            <a:ext cx="2252663" cy="1802130"/>
          </a:xfrm>
          <a:prstGeom prst="rect">
            <a:avLst/>
          </a:prstGeom>
        </p:spPr>
        <p:txBody>
          <a:bodyPr lIns="0" tIns="0" rIns="0" bIns="0" rtlCol="0" anchor="t">
            <a:spAutoFit/>
          </a:bodyPr>
          <a:lstStyle/>
          <a:p>
            <a:pPr algn="ctr">
              <a:lnSpc>
                <a:spcPts val="1470"/>
              </a:lnSpc>
            </a:pPr>
            <a:r>
              <a:rPr lang="en-US" sz="1050">
                <a:solidFill>
                  <a:srgbClr val="191919"/>
                </a:solidFill>
                <a:latin typeface="Montserrat"/>
                <a:ea typeface="Montserrat"/>
                <a:cs typeface="Montserrat"/>
                <a:sym typeface="Montserrat"/>
              </a:rPr>
              <a:t>Jim Lile, PharmD, FASHP, BCGP</a:t>
            </a:r>
          </a:p>
          <a:p>
            <a:pPr algn="ctr">
              <a:lnSpc>
                <a:spcPts val="1470"/>
              </a:lnSpc>
            </a:pPr>
            <a:r>
              <a:rPr lang="en-US" sz="1050">
                <a:solidFill>
                  <a:srgbClr val="191919"/>
                </a:solidFill>
                <a:latin typeface="Montserrat"/>
                <a:ea typeface="Montserrat"/>
                <a:cs typeface="Montserrat"/>
                <a:sym typeface="Montserrat"/>
              </a:rPr>
              <a:t>Residency Program Director</a:t>
            </a:r>
          </a:p>
          <a:p>
            <a:pPr algn="ctr">
              <a:lnSpc>
                <a:spcPts val="1470"/>
              </a:lnSpc>
            </a:pPr>
            <a:r>
              <a:rPr lang="en-US" sz="1050">
                <a:solidFill>
                  <a:srgbClr val="191919"/>
                </a:solidFill>
                <a:latin typeface="Montserrat"/>
                <a:ea typeface="Montserrat"/>
                <a:cs typeface="Montserrat"/>
                <a:sym typeface="Montserrat"/>
              </a:rPr>
              <a:t>(989)497-2500 ext. 11740</a:t>
            </a:r>
          </a:p>
          <a:p>
            <a:pPr algn="ctr">
              <a:lnSpc>
                <a:spcPts val="1470"/>
              </a:lnSpc>
            </a:pPr>
            <a:r>
              <a:rPr lang="en-US" sz="1050">
                <a:solidFill>
                  <a:srgbClr val="191919"/>
                </a:solidFill>
                <a:latin typeface="Montserrat"/>
                <a:ea typeface="Montserrat"/>
                <a:cs typeface="Montserrat"/>
                <a:sym typeface="Montserrat"/>
              </a:rPr>
              <a:t>james.lile@va.gov</a:t>
            </a:r>
          </a:p>
          <a:p>
            <a:pPr algn="ctr">
              <a:lnSpc>
                <a:spcPts val="1470"/>
              </a:lnSpc>
            </a:pPr>
            <a:r>
              <a:rPr lang="en-US" sz="1050">
                <a:solidFill>
                  <a:srgbClr val="191919"/>
                </a:solidFill>
                <a:latin typeface="Montserrat"/>
                <a:ea typeface="Montserrat"/>
                <a:cs typeface="Montserrat"/>
                <a:sym typeface="Montserrat"/>
              </a:rPr>
              <a:t> </a:t>
            </a:r>
          </a:p>
          <a:p>
            <a:pPr algn="ctr">
              <a:lnSpc>
                <a:spcPts val="1470"/>
              </a:lnSpc>
            </a:pPr>
            <a:r>
              <a:rPr lang="en-US" sz="1050">
                <a:solidFill>
                  <a:srgbClr val="191919"/>
                </a:solidFill>
                <a:latin typeface="Montserrat"/>
                <a:ea typeface="Montserrat"/>
                <a:cs typeface="Montserrat"/>
                <a:sym typeface="Montserrat"/>
              </a:rPr>
              <a:t>Iva Keene, PharmD, CDCES</a:t>
            </a:r>
          </a:p>
          <a:p>
            <a:pPr algn="ctr">
              <a:lnSpc>
                <a:spcPts val="1470"/>
              </a:lnSpc>
            </a:pPr>
            <a:r>
              <a:rPr lang="en-US" sz="1050">
                <a:solidFill>
                  <a:srgbClr val="191919"/>
                </a:solidFill>
                <a:latin typeface="Montserrat"/>
                <a:ea typeface="Montserrat"/>
                <a:cs typeface="Montserrat"/>
                <a:sym typeface="Montserrat"/>
              </a:rPr>
              <a:t>Residency Program Coordinator</a:t>
            </a:r>
          </a:p>
          <a:p>
            <a:pPr algn="ctr">
              <a:lnSpc>
                <a:spcPts val="1470"/>
              </a:lnSpc>
            </a:pPr>
            <a:r>
              <a:rPr lang="en-US" sz="1050">
                <a:solidFill>
                  <a:srgbClr val="191919"/>
                </a:solidFill>
                <a:latin typeface="Montserrat"/>
                <a:ea typeface="Montserrat"/>
                <a:cs typeface="Montserrat"/>
                <a:sym typeface="Montserrat"/>
              </a:rPr>
              <a:t>(989)497-2500 ext. 11742</a:t>
            </a:r>
          </a:p>
          <a:p>
            <a:pPr algn="ctr">
              <a:lnSpc>
                <a:spcPts val="1470"/>
              </a:lnSpc>
            </a:pPr>
            <a:r>
              <a:rPr lang="en-US" sz="1050">
                <a:solidFill>
                  <a:srgbClr val="191919"/>
                </a:solidFill>
                <a:latin typeface="Montserrat"/>
                <a:ea typeface="Montserrat"/>
                <a:cs typeface="Montserrat"/>
                <a:sym typeface="Montserrat"/>
              </a:rPr>
              <a:t>iva.keene@va.gov</a:t>
            </a:r>
          </a:p>
          <a:p>
            <a:pPr algn="ctr">
              <a:lnSpc>
                <a:spcPts val="1470"/>
              </a:lnSpc>
            </a:pPr>
            <a:r>
              <a:rPr lang="en-US" sz="1050">
                <a:solidFill>
                  <a:srgbClr val="191919"/>
                </a:solidFill>
                <a:latin typeface="Montserrat"/>
                <a:ea typeface="Montserrat"/>
                <a:cs typeface="Montserrat"/>
                <a:sym typeface="Montserrat"/>
              </a:rPr>
              <a:t> </a:t>
            </a:r>
          </a:p>
        </p:txBody>
      </p:sp>
      <p:sp>
        <p:nvSpPr>
          <p:cNvPr id="54" name="TextBox 54"/>
          <p:cNvSpPr txBox="1"/>
          <p:nvPr/>
        </p:nvSpPr>
        <p:spPr>
          <a:xfrm>
            <a:off x="3631465" y="731076"/>
            <a:ext cx="2795469" cy="737234"/>
          </a:xfrm>
          <a:prstGeom prst="rect">
            <a:avLst/>
          </a:prstGeom>
        </p:spPr>
        <p:txBody>
          <a:bodyPr lIns="0" tIns="0" rIns="0" bIns="0" rtlCol="0" anchor="t">
            <a:spAutoFit/>
          </a:bodyPr>
          <a:lstStyle/>
          <a:p>
            <a:pPr algn="ctr">
              <a:lnSpc>
                <a:spcPts val="2940"/>
              </a:lnSpc>
            </a:pPr>
            <a:r>
              <a:rPr lang="en-US" sz="2100" b="1">
                <a:solidFill>
                  <a:srgbClr val="6EA5F9"/>
                </a:solidFill>
                <a:latin typeface="DM Sans Bold"/>
                <a:ea typeface="DM Sans Bold"/>
                <a:cs typeface="DM Sans Bold"/>
                <a:sym typeface="DM Sans Bold"/>
              </a:rPr>
              <a:t>For More Information, Please Contact:</a:t>
            </a:r>
          </a:p>
        </p:txBody>
      </p:sp>
      <p:sp>
        <p:nvSpPr>
          <p:cNvPr id="55" name="TextBox 55"/>
          <p:cNvSpPr txBox="1"/>
          <p:nvPr/>
        </p:nvSpPr>
        <p:spPr>
          <a:xfrm>
            <a:off x="6831376" y="3367563"/>
            <a:ext cx="3119024" cy="1276350"/>
          </a:xfrm>
          <a:prstGeom prst="rect">
            <a:avLst/>
          </a:prstGeom>
        </p:spPr>
        <p:txBody>
          <a:bodyPr lIns="0" tIns="0" rIns="0" bIns="0" rtlCol="0" anchor="t">
            <a:spAutoFit/>
          </a:bodyPr>
          <a:lstStyle/>
          <a:p>
            <a:pPr algn="ctr">
              <a:lnSpc>
                <a:spcPts val="3300"/>
              </a:lnSpc>
            </a:pPr>
            <a:r>
              <a:rPr lang="en-US" sz="3000" b="1">
                <a:solidFill>
                  <a:srgbClr val="FFFFF7"/>
                </a:solidFill>
                <a:latin typeface="DM Sans Bold"/>
                <a:ea typeface="DM Sans Bold"/>
                <a:cs typeface="DM Sans Bold"/>
                <a:sym typeface="DM Sans Bold"/>
              </a:rPr>
              <a:t>Aleda E. Lutz Veterans Affairs Medical Center</a:t>
            </a:r>
          </a:p>
        </p:txBody>
      </p:sp>
      <p:sp>
        <p:nvSpPr>
          <p:cNvPr id="56" name="TextBox 56"/>
          <p:cNvSpPr txBox="1"/>
          <p:nvPr/>
        </p:nvSpPr>
        <p:spPr>
          <a:xfrm>
            <a:off x="3902869" y="5562946"/>
            <a:ext cx="2252663" cy="1908792"/>
          </a:xfrm>
          <a:prstGeom prst="rect">
            <a:avLst/>
          </a:prstGeom>
        </p:spPr>
        <p:txBody>
          <a:bodyPr lIns="0" tIns="0" rIns="0" bIns="0" rtlCol="0" anchor="t">
            <a:spAutoFit/>
          </a:bodyPr>
          <a:lstStyle/>
          <a:p>
            <a:pPr algn="ctr">
              <a:lnSpc>
                <a:spcPts val="1470"/>
              </a:lnSpc>
            </a:pPr>
            <a:r>
              <a:rPr lang="en-US" sz="1050" dirty="0">
                <a:solidFill>
                  <a:srgbClr val="191919"/>
                </a:solidFill>
                <a:latin typeface="Montserrat"/>
                <a:ea typeface="Montserrat"/>
                <a:cs typeface="Montserrat"/>
                <a:sym typeface="Montserrat"/>
              </a:rPr>
              <a:t> </a:t>
            </a:r>
          </a:p>
          <a:p>
            <a:pPr algn="ctr">
              <a:lnSpc>
                <a:spcPts val="1470"/>
              </a:lnSpc>
            </a:pPr>
            <a:r>
              <a:rPr lang="en-US" sz="1050" dirty="0">
                <a:solidFill>
                  <a:srgbClr val="191919"/>
                </a:solidFill>
                <a:latin typeface="Montserrat"/>
                <a:ea typeface="Montserrat"/>
                <a:cs typeface="Montserrat"/>
                <a:sym typeface="Montserrat"/>
              </a:rPr>
              <a:t>Hannah Odekirk, PharmD</a:t>
            </a:r>
          </a:p>
          <a:p>
            <a:pPr algn="ctr">
              <a:lnSpc>
                <a:spcPts val="1470"/>
              </a:lnSpc>
            </a:pPr>
            <a:r>
              <a:rPr lang="en-US" sz="1050" dirty="0">
                <a:solidFill>
                  <a:srgbClr val="191919"/>
                </a:solidFill>
                <a:latin typeface="Montserrat"/>
                <a:ea typeface="Montserrat"/>
                <a:cs typeface="Montserrat"/>
                <a:sym typeface="Montserrat"/>
              </a:rPr>
              <a:t>(989)497-2500 ext. 11741</a:t>
            </a:r>
          </a:p>
          <a:p>
            <a:pPr algn="ctr">
              <a:lnSpc>
                <a:spcPts val="1470"/>
              </a:lnSpc>
            </a:pPr>
            <a:r>
              <a:rPr lang="en-US" sz="1050" dirty="0">
                <a:solidFill>
                  <a:srgbClr val="191919"/>
                </a:solidFill>
                <a:latin typeface="Montserrat"/>
                <a:ea typeface="Montserrat"/>
                <a:cs typeface="Montserrat"/>
                <a:sym typeface="Montserrat"/>
              </a:rPr>
              <a:t>Hannah.odekirk@va.gov</a:t>
            </a:r>
          </a:p>
          <a:p>
            <a:pPr algn="ctr">
              <a:lnSpc>
                <a:spcPts val="1470"/>
              </a:lnSpc>
            </a:pPr>
            <a:r>
              <a:rPr lang="en-US" sz="1050" dirty="0">
                <a:solidFill>
                  <a:srgbClr val="191919"/>
                </a:solidFill>
                <a:latin typeface="Montserrat"/>
                <a:ea typeface="Montserrat"/>
                <a:cs typeface="Montserrat"/>
                <a:sym typeface="Montserrat"/>
              </a:rPr>
              <a:t> </a:t>
            </a:r>
          </a:p>
          <a:p>
            <a:pPr algn="ctr">
              <a:lnSpc>
                <a:spcPts val="1470"/>
              </a:lnSpc>
            </a:pPr>
            <a:r>
              <a:rPr lang="en-US" sz="1050" dirty="0">
                <a:solidFill>
                  <a:srgbClr val="191919"/>
                </a:solidFill>
                <a:latin typeface="Montserrat"/>
                <a:ea typeface="Montserrat"/>
                <a:cs typeface="Montserrat"/>
                <a:sym typeface="Montserrat"/>
              </a:rPr>
              <a:t>Rachel Hahn, PharmD</a:t>
            </a:r>
          </a:p>
          <a:p>
            <a:pPr algn="ctr">
              <a:lnSpc>
                <a:spcPts val="1470"/>
              </a:lnSpc>
            </a:pPr>
            <a:r>
              <a:rPr lang="en-US" sz="1050" dirty="0">
                <a:solidFill>
                  <a:srgbClr val="191919"/>
                </a:solidFill>
                <a:latin typeface="Montserrat"/>
                <a:ea typeface="Montserrat"/>
                <a:cs typeface="Montserrat"/>
                <a:sym typeface="Montserrat"/>
              </a:rPr>
              <a:t>(989)497-2500 ext. 11707</a:t>
            </a:r>
          </a:p>
          <a:p>
            <a:pPr algn="ctr">
              <a:lnSpc>
                <a:spcPts val="1470"/>
              </a:lnSpc>
            </a:pPr>
            <a:r>
              <a:rPr lang="en-US" sz="1050" dirty="0">
                <a:solidFill>
                  <a:srgbClr val="191919"/>
                </a:solidFill>
                <a:latin typeface="Montserrat"/>
                <a:ea typeface="Montserrat"/>
                <a:cs typeface="Montserrat"/>
                <a:sym typeface="Montserrat"/>
              </a:rPr>
              <a:t>Rachel.hahn2@va.gov</a:t>
            </a:r>
          </a:p>
          <a:p>
            <a:pPr algn="ctr">
              <a:lnSpc>
                <a:spcPts val="1470"/>
              </a:lnSpc>
            </a:pPr>
            <a:r>
              <a:rPr lang="en-US" sz="1050" dirty="0">
                <a:solidFill>
                  <a:srgbClr val="191919"/>
                </a:solidFill>
                <a:latin typeface="Montserrat"/>
                <a:ea typeface="Montserrat"/>
                <a:cs typeface="Montserrat"/>
                <a:sym typeface="Montserrat"/>
              </a:rPr>
              <a:t> </a:t>
            </a:r>
          </a:p>
          <a:p>
            <a:pPr algn="ctr">
              <a:lnSpc>
                <a:spcPts val="1470"/>
              </a:lnSpc>
            </a:pPr>
            <a:endParaRPr lang="en-US" sz="1050" dirty="0">
              <a:solidFill>
                <a:srgbClr val="191919"/>
              </a:solidFill>
              <a:latin typeface="Montserrat"/>
              <a:ea typeface="Montserrat"/>
              <a:cs typeface="Montserrat"/>
              <a:sym typeface="Montserrat"/>
            </a:endParaRPr>
          </a:p>
        </p:txBody>
      </p:sp>
      <p:sp>
        <p:nvSpPr>
          <p:cNvPr id="57" name="TextBox 57"/>
          <p:cNvSpPr txBox="1"/>
          <p:nvPr/>
        </p:nvSpPr>
        <p:spPr>
          <a:xfrm>
            <a:off x="3515408" y="4852258"/>
            <a:ext cx="3027585" cy="224155"/>
          </a:xfrm>
          <a:prstGeom prst="rect">
            <a:avLst/>
          </a:prstGeom>
        </p:spPr>
        <p:txBody>
          <a:bodyPr lIns="0" tIns="0" rIns="0" bIns="0" rtlCol="0" anchor="t">
            <a:spAutoFit/>
          </a:bodyPr>
          <a:lstStyle/>
          <a:p>
            <a:pPr algn="ctr">
              <a:lnSpc>
                <a:spcPts val="1819"/>
              </a:lnSpc>
            </a:pPr>
            <a:r>
              <a:rPr lang="en-US" sz="1299" b="1">
                <a:solidFill>
                  <a:srgbClr val="191919"/>
                </a:solidFill>
                <a:latin typeface="DM Sans Bold"/>
                <a:ea typeface="DM Sans Bold"/>
                <a:cs typeface="DM Sans Bold"/>
                <a:sym typeface="DM Sans Bold"/>
              </a:rPr>
              <a:t>Current PGY-1 Pharmacy Residents:</a:t>
            </a:r>
          </a:p>
        </p:txBody>
      </p:sp>
      <p:sp>
        <p:nvSpPr>
          <p:cNvPr id="58" name="TextBox 58"/>
          <p:cNvSpPr txBox="1"/>
          <p:nvPr/>
        </p:nvSpPr>
        <p:spPr>
          <a:xfrm>
            <a:off x="6984098" y="4638965"/>
            <a:ext cx="2792924" cy="568325"/>
          </a:xfrm>
          <a:prstGeom prst="rect">
            <a:avLst/>
          </a:prstGeom>
        </p:spPr>
        <p:txBody>
          <a:bodyPr lIns="0" tIns="0" rIns="0" bIns="0" rtlCol="0" anchor="t">
            <a:spAutoFit/>
          </a:bodyPr>
          <a:lstStyle/>
          <a:p>
            <a:pPr algn="ctr">
              <a:lnSpc>
                <a:spcPts val="2200"/>
              </a:lnSpc>
            </a:pPr>
            <a:r>
              <a:rPr lang="en-US" sz="2000">
                <a:solidFill>
                  <a:srgbClr val="FFFFF7"/>
                </a:solidFill>
                <a:latin typeface="DM Sans"/>
                <a:ea typeface="DM Sans"/>
                <a:cs typeface="DM Sans"/>
                <a:sym typeface="DM Sans"/>
              </a:rPr>
              <a:t>PGY-1 Pharmacy</a:t>
            </a:r>
          </a:p>
          <a:p>
            <a:pPr algn="ctr">
              <a:lnSpc>
                <a:spcPts val="2200"/>
              </a:lnSpc>
            </a:pPr>
            <a:r>
              <a:rPr lang="en-US" sz="2000">
                <a:solidFill>
                  <a:srgbClr val="FFFFF7"/>
                </a:solidFill>
                <a:latin typeface="DM Sans"/>
                <a:ea typeface="DM Sans"/>
                <a:cs typeface="DM Sans"/>
                <a:sym typeface="DM Sans"/>
              </a:rPr>
              <a:t>Residency Program</a:t>
            </a:r>
          </a:p>
        </p:txBody>
      </p:sp>
      <p:sp>
        <p:nvSpPr>
          <p:cNvPr id="59" name="TextBox 59"/>
          <p:cNvSpPr txBox="1"/>
          <p:nvPr/>
        </p:nvSpPr>
        <p:spPr>
          <a:xfrm>
            <a:off x="187886" y="184340"/>
            <a:ext cx="2466241" cy="499110"/>
          </a:xfrm>
          <a:prstGeom prst="rect">
            <a:avLst/>
          </a:prstGeom>
        </p:spPr>
        <p:txBody>
          <a:bodyPr lIns="0" tIns="0" rIns="0" bIns="0" rtlCol="0" anchor="t">
            <a:spAutoFit/>
          </a:bodyPr>
          <a:lstStyle/>
          <a:p>
            <a:pPr algn="ctr">
              <a:lnSpc>
                <a:spcPts val="1980"/>
              </a:lnSpc>
            </a:pPr>
            <a:r>
              <a:rPr lang="en-US" sz="1800" b="1">
                <a:solidFill>
                  <a:srgbClr val="6EA5F9"/>
                </a:solidFill>
                <a:latin typeface="DM Sans Bold"/>
                <a:ea typeface="DM Sans Bold"/>
                <a:cs typeface="DM Sans Bold"/>
                <a:sym typeface="DM Sans Bold"/>
              </a:rPr>
              <a:t>Saginaw VA Medical Center</a:t>
            </a:r>
          </a:p>
        </p:txBody>
      </p:sp>
      <p:sp>
        <p:nvSpPr>
          <p:cNvPr id="60" name="TextBox 60"/>
          <p:cNvSpPr txBox="1"/>
          <p:nvPr/>
        </p:nvSpPr>
        <p:spPr>
          <a:xfrm>
            <a:off x="536531" y="5770153"/>
            <a:ext cx="2035194" cy="191135"/>
          </a:xfrm>
          <a:prstGeom prst="rect">
            <a:avLst/>
          </a:prstGeom>
        </p:spPr>
        <p:txBody>
          <a:bodyPr lIns="0" tIns="0" rIns="0" bIns="0" rtlCol="0" anchor="t">
            <a:spAutoFit/>
          </a:bodyPr>
          <a:lstStyle/>
          <a:p>
            <a:pPr algn="ctr">
              <a:lnSpc>
                <a:spcPts val="1540"/>
              </a:lnSpc>
            </a:pPr>
            <a:r>
              <a:rPr lang="en-US" sz="1100" b="1">
                <a:solidFill>
                  <a:srgbClr val="FFFFF7"/>
                </a:solidFill>
                <a:latin typeface="Montserrat Bold"/>
                <a:ea typeface="Montserrat Bold"/>
                <a:cs typeface="Montserrat Bold"/>
                <a:sym typeface="Montserrat Bold"/>
              </a:rPr>
              <a:t>Purpose Statement:</a:t>
            </a:r>
          </a:p>
        </p:txBody>
      </p:sp>
      <p:sp>
        <p:nvSpPr>
          <p:cNvPr id="61" name="TextBox 61"/>
          <p:cNvSpPr txBox="1"/>
          <p:nvPr/>
        </p:nvSpPr>
        <p:spPr>
          <a:xfrm>
            <a:off x="8380560" y="5943600"/>
            <a:ext cx="1744934" cy="2084070"/>
          </a:xfrm>
          <a:prstGeom prst="rect">
            <a:avLst/>
          </a:prstGeom>
        </p:spPr>
        <p:txBody>
          <a:bodyPr lIns="0" tIns="0" rIns="0" bIns="0" rtlCol="0" anchor="t">
            <a:spAutoFit/>
          </a:bodyPr>
          <a:lstStyle/>
          <a:p>
            <a:pPr algn="l">
              <a:lnSpc>
                <a:spcPts val="1679"/>
              </a:lnSpc>
            </a:pPr>
            <a:r>
              <a:rPr lang="en-US" sz="1200">
                <a:solidFill>
                  <a:srgbClr val="191919"/>
                </a:solidFill>
                <a:latin typeface="Montserrat"/>
                <a:ea typeface="Montserrat"/>
                <a:cs typeface="Montserrat"/>
                <a:sym typeface="Montserrat"/>
              </a:rPr>
              <a:t>“To fulfill President Lincoln’s promise to care for those who have served in our nation’s military and for their families, caregivers, and survivors.”</a:t>
            </a:r>
          </a:p>
          <a:p>
            <a:pPr algn="l">
              <a:lnSpc>
                <a:spcPts val="1679"/>
              </a:lnSpc>
            </a:pPr>
            <a:r>
              <a:rPr lang="en-US" sz="1200">
                <a:solidFill>
                  <a:srgbClr val="191919"/>
                </a:solidFill>
                <a:latin typeface="Montserrat"/>
                <a:ea typeface="Montserrat"/>
                <a:cs typeface="Montserrat"/>
                <a:sym typeface="Montserrat"/>
              </a:rPr>
              <a:t> </a:t>
            </a:r>
          </a:p>
          <a:p>
            <a:pPr algn="l">
              <a:lnSpc>
                <a:spcPts val="1679"/>
              </a:lnSpc>
            </a:pPr>
            <a:endParaRPr lang="en-US" sz="1200">
              <a:solidFill>
                <a:srgbClr val="191919"/>
              </a:solidFill>
              <a:latin typeface="Montserrat"/>
              <a:ea typeface="Montserrat"/>
              <a:cs typeface="Montserrat"/>
              <a:sym typeface="Montserrat"/>
            </a:endParaRPr>
          </a:p>
        </p:txBody>
      </p:sp>
      <p:sp>
        <p:nvSpPr>
          <p:cNvPr id="62" name="TextBox 62"/>
          <p:cNvSpPr txBox="1"/>
          <p:nvPr/>
        </p:nvSpPr>
        <p:spPr>
          <a:xfrm>
            <a:off x="7474730" y="5178715"/>
            <a:ext cx="1899791" cy="174625"/>
          </a:xfrm>
          <a:prstGeom prst="rect">
            <a:avLst/>
          </a:prstGeom>
        </p:spPr>
        <p:txBody>
          <a:bodyPr lIns="0" tIns="0" rIns="0" bIns="0" rtlCol="0" anchor="t">
            <a:spAutoFit/>
          </a:bodyPr>
          <a:lstStyle/>
          <a:p>
            <a:pPr algn="ctr">
              <a:lnSpc>
                <a:spcPts val="1400"/>
              </a:lnSpc>
              <a:spcBef>
                <a:spcPct val="0"/>
              </a:spcBef>
            </a:pPr>
            <a:r>
              <a:rPr lang="en-US" sz="1000">
                <a:solidFill>
                  <a:srgbClr val="FFFFF7"/>
                </a:solidFill>
                <a:latin typeface="Montserrat"/>
                <a:ea typeface="Montserrat"/>
                <a:cs typeface="Montserrat"/>
                <a:sym typeface="Montserrat"/>
              </a:rPr>
              <a:t>1500 Weiss Street Saginaw, MI</a:t>
            </a:r>
          </a:p>
        </p:txBody>
      </p:sp>
      <p:sp>
        <p:nvSpPr>
          <p:cNvPr id="63" name="TextBox 63"/>
          <p:cNvSpPr txBox="1"/>
          <p:nvPr/>
        </p:nvSpPr>
        <p:spPr>
          <a:xfrm>
            <a:off x="4779065" y="3867150"/>
            <a:ext cx="1722182" cy="947008"/>
          </a:xfrm>
          <a:prstGeom prst="rect">
            <a:avLst/>
          </a:prstGeom>
        </p:spPr>
        <p:txBody>
          <a:bodyPr lIns="0" tIns="0" rIns="0" bIns="0" rtlCol="0" anchor="t">
            <a:spAutoFit/>
          </a:bodyPr>
          <a:lstStyle/>
          <a:p>
            <a:pPr algn="ctr">
              <a:lnSpc>
                <a:spcPts val="1120"/>
              </a:lnSpc>
            </a:pPr>
            <a:r>
              <a:rPr lang="en-US" sz="800">
                <a:solidFill>
                  <a:srgbClr val="000000"/>
                </a:solidFill>
                <a:latin typeface="Montserrat"/>
                <a:ea typeface="Montserrat"/>
                <a:cs typeface="Montserrat"/>
                <a:sym typeface="Montserrat"/>
              </a:rPr>
              <a:t> </a:t>
            </a:r>
          </a:p>
          <a:p>
            <a:pPr algn="ctr">
              <a:lnSpc>
                <a:spcPts val="1120"/>
              </a:lnSpc>
              <a:spcBef>
                <a:spcPct val="0"/>
              </a:spcBef>
            </a:pPr>
            <a:r>
              <a:rPr lang="en-US" sz="800">
                <a:solidFill>
                  <a:srgbClr val="000000"/>
                </a:solidFill>
                <a:latin typeface="Montserrat"/>
                <a:ea typeface="Montserrat"/>
                <a:cs typeface="Montserrat"/>
                <a:sym typeface="Montserrat"/>
              </a:rPr>
              <a:t>This residency site agrees that no person at this site will solicit, accept, or use any ranking-related information from any residency</a:t>
            </a:r>
          </a:p>
          <a:p>
            <a:pPr algn="ctr">
              <a:lnSpc>
                <a:spcPts val="1120"/>
              </a:lnSpc>
              <a:spcBef>
                <a:spcPct val="0"/>
              </a:spcBef>
            </a:pPr>
            <a:r>
              <a:rPr lang="en-US" sz="800">
                <a:solidFill>
                  <a:srgbClr val="000000"/>
                </a:solidFill>
                <a:latin typeface="Montserrat"/>
                <a:ea typeface="Montserrat"/>
                <a:cs typeface="Montserrat"/>
                <a:sym typeface="Montserrat"/>
              </a:rPr>
              <a:t>applicant.</a:t>
            </a:r>
          </a:p>
        </p:txBody>
      </p:sp>
      <p:sp>
        <p:nvSpPr>
          <p:cNvPr id="64" name="TextBox 64"/>
          <p:cNvSpPr txBox="1"/>
          <p:nvPr/>
        </p:nvSpPr>
        <p:spPr>
          <a:xfrm>
            <a:off x="3515408" y="7355551"/>
            <a:ext cx="3027585" cy="274457"/>
          </a:xfrm>
          <a:prstGeom prst="rect">
            <a:avLst/>
          </a:prstGeom>
        </p:spPr>
        <p:txBody>
          <a:bodyPr lIns="0" tIns="0" rIns="0" bIns="0" rtlCol="0" anchor="t">
            <a:spAutoFit/>
          </a:bodyPr>
          <a:lstStyle/>
          <a:p>
            <a:pPr algn="ctr">
              <a:lnSpc>
                <a:spcPts val="1183"/>
              </a:lnSpc>
              <a:spcBef>
                <a:spcPct val="0"/>
              </a:spcBef>
            </a:pPr>
            <a:r>
              <a:rPr lang="en-US" sz="845">
                <a:solidFill>
                  <a:srgbClr val="000000"/>
                </a:solidFill>
                <a:latin typeface="Montserrat"/>
                <a:ea typeface="Montserrat"/>
                <a:cs typeface="Montserrat"/>
                <a:sym typeface="Montserrat"/>
              </a:rPr>
              <a:t>https://www.va.gov/saginaw-health-care/work-with-us/internships-and-fellowships/pharmacy-residency/</a:t>
            </a:r>
          </a:p>
        </p:txBody>
      </p:sp>
      <p:sp>
        <p:nvSpPr>
          <p:cNvPr id="65" name="TextBox 65"/>
          <p:cNvSpPr txBox="1"/>
          <p:nvPr/>
        </p:nvSpPr>
        <p:spPr>
          <a:xfrm>
            <a:off x="3515408" y="7140921"/>
            <a:ext cx="3027585" cy="224155"/>
          </a:xfrm>
          <a:prstGeom prst="rect">
            <a:avLst/>
          </a:prstGeom>
        </p:spPr>
        <p:txBody>
          <a:bodyPr lIns="0" tIns="0" rIns="0" bIns="0" rtlCol="0" anchor="t">
            <a:spAutoFit/>
          </a:bodyPr>
          <a:lstStyle/>
          <a:p>
            <a:pPr algn="ctr">
              <a:lnSpc>
                <a:spcPts val="1819"/>
              </a:lnSpc>
            </a:pPr>
            <a:r>
              <a:rPr lang="en-US" sz="1299" b="1">
                <a:solidFill>
                  <a:srgbClr val="191919"/>
                </a:solidFill>
                <a:latin typeface="DM Sans Bold"/>
                <a:ea typeface="DM Sans Bold"/>
                <a:cs typeface="DM Sans Bold"/>
                <a:sym typeface="DM Sans Bold"/>
              </a:rPr>
              <a:t>Website:</a:t>
            </a:r>
          </a:p>
        </p:txBody>
      </p:sp>
      <p:sp>
        <p:nvSpPr>
          <p:cNvPr id="66" name="TextBox 66"/>
          <p:cNvSpPr txBox="1"/>
          <p:nvPr/>
        </p:nvSpPr>
        <p:spPr>
          <a:xfrm>
            <a:off x="124790" y="750126"/>
            <a:ext cx="3023479" cy="1889125"/>
          </a:xfrm>
          <a:prstGeom prst="rect">
            <a:avLst/>
          </a:prstGeom>
        </p:spPr>
        <p:txBody>
          <a:bodyPr lIns="0" tIns="0" rIns="0" bIns="0" rtlCol="0" anchor="t">
            <a:spAutoFit/>
          </a:bodyPr>
          <a:lstStyle/>
          <a:p>
            <a:pPr marL="215901" lvl="1" indent="-107951" algn="just">
              <a:lnSpc>
                <a:spcPts val="1400"/>
              </a:lnSpc>
              <a:buFont typeface="Arial"/>
              <a:buChar char="•"/>
            </a:pPr>
            <a:r>
              <a:rPr lang="en-US" sz="1000">
                <a:solidFill>
                  <a:srgbClr val="000000"/>
                </a:solidFill>
                <a:latin typeface="Montserrat"/>
                <a:ea typeface="Montserrat"/>
                <a:cs typeface="Montserrat"/>
                <a:sym typeface="Montserrat"/>
              </a:rPr>
              <a:t>Established in 1950</a:t>
            </a:r>
          </a:p>
          <a:p>
            <a:pPr marL="215901" lvl="1" indent="-107951" algn="just">
              <a:lnSpc>
                <a:spcPts val="1400"/>
              </a:lnSpc>
              <a:buFont typeface="Arial"/>
              <a:buChar char="•"/>
            </a:pPr>
            <a:r>
              <a:rPr lang="en-US" sz="1000">
                <a:solidFill>
                  <a:srgbClr val="000000"/>
                </a:solidFill>
                <a:latin typeface="Montserrat"/>
                <a:ea typeface="Montserrat"/>
                <a:cs typeface="Montserrat"/>
                <a:sym typeface="Montserrat"/>
              </a:rPr>
              <a:t>More than 35,000 Veterans are served throughout central and northern lower peninsula of Michigan</a:t>
            </a:r>
          </a:p>
          <a:p>
            <a:pPr marL="215901" lvl="1" indent="-107951" algn="just">
              <a:lnSpc>
                <a:spcPts val="1400"/>
              </a:lnSpc>
              <a:buFont typeface="Arial"/>
              <a:buChar char="•"/>
            </a:pPr>
            <a:r>
              <a:rPr lang="en-US" sz="1000">
                <a:solidFill>
                  <a:srgbClr val="000000"/>
                </a:solidFill>
                <a:latin typeface="Montserrat"/>
                <a:ea typeface="Montserrat"/>
                <a:cs typeface="Montserrat"/>
                <a:sym typeface="Montserrat"/>
              </a:rPr>
              <a:t>One medical center in Saginaw, MI with 81 Community Living Center beds, 12 Palliative Care beds, 6 Patient-Aligned Care Teams, and various specialty  clinics</a:t>
            </a:r>
          </a:p>
          <a:p>
            <a:pPr marL="215901" lvl="1" indent="-107951" algn="just">
              <a:lnSpc>
                <a:spcPts val="1400"/>
              </a:lnSpc>
              <a:buFont typeface="Arial"/>
              <a:buChar char="•"/>
            </a:pPr>
            <a:r>
              <a:rPr lang="en-US" sz="1000">
                <a:solidFill>
                  <a:srgbClr val="000000"/>
                </a:solidFill>
                <a:latin typeface="Montserrat"/>
                <a:ea typeface="Montserrat"/>
                <a:cs typeface="Montserrat"/>
                <a:sym typeface="Montserrat"/>
              </a:rPr>
              <a:t>9 Community-Based Outpatient Clinics (CBOCs) and 1 Healthcare Center throughout MI</a:t>
            </a:r>
          </a:p>
        </p:txBody>
      </p:sp>
      <p:sp>
        <p:nvSpPr>
          <p:cNvPr id="67" name="TextBox 67"/>
          <p:cNvSpPr txBox="1"/>
          <p:nvPr/>
        </p:nvSpPr>
        <p:spPr>
          <a:xfrm>
            <a:off x="124790" y="5991225"/>
            <a:ext cx="2951672" cy="1598870"/>
          </a:xfrm>
          <a:prstGeom prst="rect">
            <a:avLst/>
          </a:prstGeom>
        </p:spPr>
        <p:txBody>
          <a:bodyPr lIns="0" tIns="0" rIns="0" bIns="0" rtlCol="0" anchor="t">
            <a:spAutoFit/>
          </a:bodyPr>
          <a:lstStyle/>
          <a:p>
            <a:pPr algn="ctr">
              <a:lnSpc>
                <a:spcPts val="1301"/>
              </a:lnSpc>
              <a:spcBef>
                <a:spcPct val="0"/>
              </a:spcBef>
            </a:pPr>
            <a:r>
              <a:rPr lang="en-US" sz="929">
                <a:solidFill>
                  <a:srgbClr val="FFFFF7"/>
                </a:solidFill>
                <a:latin typeface="Montserrat"/>
                <a:ea typeface="Montserrat"/>
                <a:cs typeface="Montserrat"/>
                <a:sym typeface="Montserrat"/>
              </a:rPr>
              <a:t>The Aleda E. Lutz VA Medical Center PGY1 pharmacy residency builds on the Doctor of Pharmacy (Pharm.D.) education and outcomes to contribute to the development of clinical pharmacists responsible for medication-related care of patients with a wide range of conditions, eligible for board certification, and eligible for postgraduate year two (PGY2) pharmacy residency training. </a:t>
            </a:r>
          </a:p>
          <a:p>
            <a:pPr algn="ctr">
              <a:lnSpc>
                <a:spcPts val="1301"/>
              </a:lnSpc>
              <a:spcBef>
                <a:spcPct val="0"/>
              </a:spcBef>
            </a:pPr>
            <a:endParaRPr lang="en-US" sz="929">
              <a:solidFill>
                <a:srgbClr val="FFFFF7"/>
              </a:solidFill>
              <a:latin typeface="Montserrat"/>
              <a:ea typeface="Montserrat"/>
              <a:cs typeface="Montserrat"/>
              <a:sym typeface="Montserrat"/>
            </a:endParaRPr>
          </a:p>
        </p:txBody>
      </p:sp>
      <p:sp>
        <p:nvSpPr>
          <p:cNvPr id="68" name="TextBox 68"/>
          <p:cNvSpPr txBox="1"/>
          <p:nvPr/>
        </p:nvSpPr>
        <p:spPr>
          <a:xfrm>
            <a:off x="187886" y="2753551"/>
            <a:ext cx="2466241" cy="251460"/>
          </a:xfrm>
          <a:prstGeom prst="rect">
            <a:avLst/>
          </a:prstGeom>
        </p:spPr>
        <p:txBody>
          <a:bodyPr lIns="0" tIns="0" rIns="0" bIns="0" rtlCol="0" anchor="t">
            <a:spAutoFit/>
          </a:bodyPr>
          <a:lstStyle/>
          <a:p>
            <a:pPr algn="l">
              <a:lnSpc>
                <a:spcPts val="1980"/>
              </a:lnSpc>
            </a:pPr>
            <a:r>
              <a:rPr lang="en-US" sz="1800" b="1">
                <a:solidFill>
                  <a:srgbClr val="6EA5F9"/>
                </a:solidFill>
                <a:latin typeface="DM Sans Bold"/>
                <a:ea typeface="DM Sans Bold"/>
                <a:cs typeface="DM Sans Bold"/>
                <a:sym typeface="DM Sans Bold"/>
              </a:rPr>
              <a:t>Affiliations:</a:t>
            </a:r>
          </a:p>
        </p:txBody>
      </p:sp>
      <p:pic>
        <p:nvPicPr>
          <p:cNvPr id="69" name="Picture 68">
            <a:extLst>
              <a:ext uri="{FF2B5EF4-FFF2-40B4-BE49-F238E27FC236}">
                <a16:creationId xmlns:a16="http://schemas.microsoft.com/office/drawing/2014/main" id="{05F8463D-DB09-E922-F928-61816D59C3D3}"/>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5393941" y="5067928"/>
            <a:ext cx="517658" cy="647072"/>
          </a:xfrm>
          <a:prstGeom prst="rect">
            <a:avLst/>
          </a:prstGeom>
        </p:spPr>
      </p:pic>
      <p:pic>
        <p:nvPicPr>
          <p:cNvPr id="71" name="Picture 70">
            <a:extLst>
              <a:ext uri="{FF2B5EF4-FFF2-40B4-BE49-F238E27FC236}">
                <a16:creationId xmlns:a16="http://schemas.microsoft.com/office/drawing/2014/main" id="{3D539E39-8467-3A4F-067B-2C8FB064D4F3}"/>
              </a:ex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4211689" y="5067928"/>
            <a:ext cx="517658" cy="647072"/>
          </a:xfrm>
          <a:prstGeom prst="rect">
            <a:avLst/>
          </a:prstGeom>
        </p:spPr>
      </p:pic>
      <p:pic>
        <p:nvPicPr>
          <p:cNvPr id="72" name="Picture 71">
            <a:extLst>
              <a:ext uri="{FF2B5EF4-FFF2-40B4-BE49-F238E27FC236}">
                <a16:creationId xmlns:a16="http://schemas.microsoft.com/office/drawing/2014/main" id="{E935F852-6EAB-63AB-15A0-90C28E38621B}"/>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191209" y="3468400"/>
            <a:ext cx="1052090" cy="737974"/>
          </a:xfrm>
          <a:prstGeom prst="rect">
            <a:avLst/>
          </a:prstGeom>
        </p:spPr>
      </p:pic>
      <p:pic>
        <p:nvPicPr>
          <p:cNvPr id="73" name="Picture 72" descr="Lipscomb University College of Pharmacy White Coat Ceremony 8/9/24">
            <a:extLst>
              <a:ext uri="{FF2B5EF4-FFF2-40B4-BE49-F238E27FC236}">
                <a16:creationId xmlns:a16="http://schemas.microsoft.com/office/drawing/2014/main" id="{22D806B6-2BEE-7508-FF9C-5D6A0A5F9A87}"/>
              </a:ext>
            </a:extLst>
          </p:cNvPr>
          <p:cNvPicPr>
            <a:picLocks noChangeAspect="1"/>
          </p:cNvPicPr>
          <p:nvPr/>
        </p:nvPicPr>
        <p:blipFill>
          <a:blip r:embed="rId12"/>
          <a:stretch>
            <a:fillRect/>
          </a:stretch>
        </p:blipFill>
        <p:spPr>
          <a:xfrm>
            <a:off x="1964185" y="3468401"/>
            <a:ext cx="1222627" cy="68772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7"/>
        </a:solidFill>
        <a:effectLst/>
      </p:bgPr>
    </p:bg>
    <p:spTree>
      <p:nvGrpSpPr>
        <p:cNvPr id="1" name=""/>
        <p:cNvGrpSpPr/>
        <p:nvPr/>
      </p:nvGrpSpPr>
      <p:grpSpPr>
        <a:xfrm>
          <a:off x="0" y="0"/>
          <a:ext cx="0" cy="0"/>
          <a:chOff x="0" y="0"/>
          <a:chExt cx="0" cy="0"/>
        </a:xfrm>
      </p:grpSpPr>
      <p:grpSp>
        <p:nvGrpSpPr>
          <p:cNvPr id="2" name="Group 2"/>
          <p:cNvGrpSpPr/>
          <p:nvPr/>
        </p:nvGrpSpPr>
        <p:grpSpPr>
          <a:xfrm>
            <a:off x="-1232431" y="5834660"/>
            <a:ext cx="4585231" cy="1165860"/>
            <a:chOff x="0" y="0"/>
            <a:chExt cx="1598338" cy="406400"/>
          </a:xfrm>
        </p:grpSpPr>
        <p:sp>
          <p:nvSpPr>
            <p:cNvPr id="3" name="Freeform 3"/>
            <p:cNvSpPr/>
            <p:nvPr/>
          </p:nvSpPr>
          <p:spPr>
            <a:xfrm>
              <a:off x="0" y="0"/>
              <a:ext cx="1598338" cy="406400"/>
            </a:xfrm>
            <a:custGeom>
              <a:avLst/>
              <a:gdLst/>
              <a:ahLst/>
              <a:cxnLst/>
              <a:rect l="l" t="t" r="r" b="b"/>
              <a:pathLst>
                <a:path w="1598338" h="406400">
                  <a:moveTo>
                    <a:pt x="1395138" y="0"/>
                  </a:moveTo>
                  <a:cubicBezTo>
                    <a:pt x="1507362" y="0"/>
                    <a:pt x="1598338" y="90976"/>
                    <a:pt x="1598338" y="203200"/>
                  </a:cubicBezTo>
                  <a:cubicBezTo>
                    <a:pt x="1598338" y="315424"/>
                    <a:pt x="1507362" y="406400"/>
                    <a:pt x="1395138" y="406400"/>
                  </a:cubicBezTo>
                  <a:lnTo>
                    <a:pt x="203200" y="406400"/>
                  </a:lnTo>
                  <a:cubicBezTo>
                    <a:pt x="90976" y="406400"/>
                    <a:pt x="0" y="315424"/>
                    <a:pt x="0" y="203200"/>
                  </a:cubicBezTo>
                  <a:cubicBezTo>
                    <a:pt x="0" y="90976"/>
                    <a:pt x="90976" y="0"/>
                    <a:pt x="203200" y="0"/>
                  </a:cubicBezTo>
                  <a:close/>
                </a:path>
              </a:pathLst>
            </a:custGeom>
            <a:solidFill>
              <a:srgbClr val="6EA5F9"/>
            </a:solidFill>
          </p:spPr>
          <p:txBody>
            <a:bodyPr/>
            <a:lstStyle/>
            <a:p>
              <a:endParaRPr lang="en-US"/>
            </a:p>
          </p:txBody>
        </p:sp>
        <p:sp>
          <p:nvSpPr>
            <p:cNvPr id="4" name="TextBox 4"/>
            <p:cNvSpPr txBox="1"/>
            <p:nvPr/>
          </p:nvSpPr>
          <p:spPr>
            <a:xfrm>
              <a:off x="0" y="-28575"/>
              <a:ext cx="1598338" cy="434975"/>
            </a:xfrm>
            <a:prstGeom prst="rect">
              <a:avLst/>
            </a:prstGeom>
          </p:spPr>
          <p:txBody>
            <a:bodyPr lIns="50800" tIns="50800" rIns="50800" bIns="50800" rtlCol="0" anchor="ctr"/>
            <a:lstStyle/>
            <a:p>
              <a:pPr algn="ctr">
                <a:lnSpc>
                  <a:spcPts val="1523"/>
                </a:lnSpc>
              </a:pPr>
              <a:endParaRPr/>
            </a:p>
          </p:txBody>
        </p:sp>
      </p:grpSp>
      <p:grpSp>
        <p:nvGrpSpPr>
          <p:cNvPr id="5" name="Group 5"/>
          <p:cNvGrpSpPr/>
          <p:nvPr/>
        </p:nvGrpSpPr>
        <p:grpSpPr>
          <a:xfrm>
            <a:off x="-388620" y="-486975"/>
            <a:ext cx="3741420" cy="6904565"/>
            <a:chOff x="0" y="0"/>
            <a:chExt cx="1304199" cy="2406820"/>
          </a:xfrm>
        </p:grpSpPr>
        <p:sp>
          <p:nvSpPr>
            <p:cNvPr id="6" name="Freeform 6"/>
            <p:cNvSpPr/>
            <p:nvPr/>
          </p:nvSpPr>
          <p:spPr>
            <a:xfrm>
              <a:off x="0" y="0"/>
              <a:ext cx="1304199" cy="2406820"/>
            </a:xfrm>
            <a:custGeom>
              <a:avLst/>
              <a:gdLst/>
              <a:ahLst/>
              <a:cxnLst/>
              <a:rect l="l" t="t" r="r" b="b"/>
              <a:pathLst>
                <a:path w="1304199" h="2406820">
                  <a:moveTo>
                    <a:pt x="0" y="0"/>
                  </a:moveTo>
                  <a:lnTo>
                    <a:pt x="1304199" y="0"/>
                  </a:lnTo>
                  <a:lnTo>
                    <a:pt x="1304199" y="2406820"/>
                  </a:lnTo>
                  <a:lnTo>
                    <a:pt x="0" y="2406820"/>
                  </a:lnTo>
                  <a:close/>
                </a:path>
              </a:pathLst>
            </a:custGeom>
            <a:solidFill>
              <a:srgbClr val="6EA5F9"/>
            </a:solidFill>
          </p:spPr>
          <p:txBody>
            <a:bodyPr/>
            <a:lstStyle/>
            <a:p>
              <a:endParaRPr lang="en-US"/>
            </a:p>
          </p:txBody>
        </p:sp>
        <p:sp>
          <p:nvSpPr>
            <p:cNvPr id="7" name="TextBox 7"/>
            <p:cNvSpPr txBox="1"/>
            <p:nvPr/>
          </p:nvSpPr>
          <p:spPr>
            <a:xfrm>
              <a:off x="0" y="-28575"/>
              <a:ext cx="1304199" cy="2435395"/>
            </a:xfrm>
            <a:prstGeom prst="rect">
              <a:avLst/>
            </a:prstGeom>
          </p:spPr>
          <p:txBody>
            <a:bodyPr lIns="50800" tIns="50800" rIns="50800" bIns="50800" rtlCol="0" anchor="ctr"/>
            <a:lstStyle/>
            <a:p>
              <a:pPr algn="ctr">
                <a:lnSpc>
                  <a:spcPts val="1523"/>
                </a:lnSpc>
              </a:pPr>
              <a:endParaRPr/>
            </a:p>
          </p:txBody>
        </p:sp>
      </p:grpSp>
      <p:grpSp>
        <p:nvGrpSpPr>
          <p:cNvPr id="8" name="Group 8"/>
          <p:cNvGrpSpPr/>
          <p:nvPr/>
        </p:nvGrpSpPr>
        <p:grpSpPr>
          <a:xfrm>
            <a:off x="-653669" y="-1411201"/>
            <a:ext cx="3507321" cy="3932028"/>
            <a:chOff x="0" y="0"/>
            <a:chExt cx="698161" cy="782702"/>
          </a:xfrm>
        </p:grpSpPr>
        <p:sp>
          <p:nvSpPr>
            <p:cNvPr id="9" name="Freeform 9"/>
            <p:cNvSpPr/>
            <p:nvPr/>
          </p:nvSpPr>
          <p:spPr>
            <a:xfrm>
              <a:off x="0" y="0"/>
              <a:ext cx="698161" cy="782702"/>
            </a:xfrm>
            <a:custGeom>
              <a:avLst/>
              <a:gdLst/>
              <a:ahLst/>
              <a:cxnLst/>
              <a:rect l="l" t="t" r="r" b="b"/>
              <a:pathLst>
                <a:path w="698161" h="782702">
                  <a:moveTo>
                    <a:pt x="349080" y="0"/>
                  </a:moveTo>
                  <a:cubicBezTo>
                    <a:pt x="156289" y="0"/>
                    <a:pt x="0" y="175214"/>
                    <a:pt x="0" y="391351"/>
                  </a:cubicBezTo>
                  <a:cubicBezTo>
                    <a:pt x="0" y="607488"/>
                    <a:pt x="156289" y="782702"/>
                    <a:pt x="349080" y="782702"/>
                  </a:cubicBezTo>
                  <a:cubicBezTo>
                    <a:pt x="541872" y="782702"/>
                    <a:pt x="698161" y="607488"/>
                    <a:pt x="698161" y="391351"/>
                  </a:cubicBezTo>
                  <a:cubicBezTo>
                    <a:pt x="698161" y="175214"/>
                    <a:pt x="541872" y="0"/>
                    <a:pt x="349080" y="0"/>
                  </a:cubicBezTo>
                  <a:close/>
                </a:path>
              </a:pathLst>
            </a:custGeom>
            <a:solidFill>
              <a:srgbClr val="000000">
                <a:alpha val="0"/>
              </a:srgbClr>
            </a:solidFill>
            <a:ln w="57150" cap="sq">
              <a:solidFill>
                <a:srgbClr val="FFFFF7"/>
              </a:solidFill>
              <a:prstDash val="dash"/>
              <a:miter/>
            </a:ln>
          </p:spPr>
          <p:txBody>
            <a:bodyPr/>
            <a:lstStyle/>
            <a:p>
              <a:endParaRPr lang="en-US"/>
            </a:p>
          </p:txBody>
        </p:sp>
        <p:sp>
          <p:nvSpPr>
            <p:cNvPr id="10" name="TextBox 10"/>
            <p:cNvSpPr txBox="1"/>
            <p:nvPr/>
          </p:nvSpPr>
          <p:spPr>
            <a:xfrm>
              <a:off x="65453" y="44803"/>
              <a:ext cx="567256" cy="664521"/>
            </a:xfrm>
            <a:prstGeom prst="rect">
              <a:avLst/>
            </a:prstGeom>
          </p:spPr>
          <p:txBody>
            <a:bodyPr lIns="50800" tIns="50800" rIns="50800" bIns="50800" rtlCol="0" anchor="ctr"/>
            <a:lstStyle/>
            <a:p>
              <a:pPr algn="ctr">
                <a:lnSpc>
                  <a:spcPts val="1523"/>
                </a:lnSpc>
              </a:pPr>
              <a:endParaRPr/>
            </a:p>
          </p:txBody>
        </p:sp>
      </p:grpSp>
      <p:grpSp>
        <p:nvGrpSpPr>
          <p:cNvPr id="11" name="Group 11"/>
          <p:cNvGrpSpPr/>
          <p:nvPr/>
        </p:nvGrpSpPr>
        <p:grpSpPr>
          <a:xfrm>
            <a:off x="9412491" y="1139007"/>
            <a:ext cx="1502842" cy="1634173"/>
            <a:chOff x="0" y="0"/>
            <a:chExt cx="747479" cy="812800"/>
          </a:xfrm>
        </p:grpSpPr>
        <p:sp>
          <p:nvSpPr>
            <p:cNvPr id="12" name="Freeform 12"/>
            <p:cNvSpPr/>
            <p:nvPr/>
          </p:nvSpPr>
          <p:spPr>
            <a:xfrm>
              <a:off x="0" y="0"/>
              <a:ext cx="747479" cy="812800"/>
            </a:xfrm>
            <a:custGeom>
              <a:avLst/>
              <a:gdLst/>
              <a:ahLst/>
              <a:cxnLst/>
              <a:rect l="l" t="t" r="r" b="b"/>
              <a:pathLst>
                <a:path w="747479" h="812800">
                  <a:moveTo>
                    <a:pt x="373739" y="0"/>
                  </a:moveTo>
                  <a:cubicBezTo>
                    <a:pt x="167329" y="0"/>
                    <a:pt x="0" y="181951"/>
                    <a:pt x="0" y="406400"/>
                  </a:cubicBezTo>
                  <a:cubicBezTo>
                    <a:pt x="0" y="630849"/>
                    <a:pt x="167329" y="812800"/>
                    <a:pt x="373739" y="812800"/>
                  </a:cubicBezTo>
                  <a:cubicBezTo>
                    <a:pt x="580150" y="812800"/>
                    <a:pt x="747479" y="630849"/>
                    <a:pt x="747479" y="406400"/>
                  </a:cubicBezTo>
                  <a:cubicBezTo>
                    <a:pt x="747479" y="181951"/>
                    <a:pt x="580150" y="0"/>
                    <a:pt x="373739" y="0"/>
                  </a:cubicBezTo>
                  <a:close/>
                </a:path>
              </a:pathLst>
            </a:custGeom>
            <a:solidFill>
              <a:srgbClr val="FFC50F"/>
            </a:solidFill>
          </p:spPr>
          <p:txBody>
            <a:bodyPr/>
            <a:lstStyle/>
            <a:p>
              <a:endParaRPr lang="en-US"/>
            </a:p>
          </p:txBody>
        </p:sp>
        <p:sp>
          <p:nvSpPr>
            <p:cNvPr id="13" name="TextBox 13"/>
            <p:cNvSpPr txBox="1"/>
            <p:nvPr/>
          </p:nvSpPr>
          <p:spPr>
            <a:xfrm>
              <a:off x="70076" y="47625"/>
              <a:ext cx="607327" cy="688975"/>
            </a:xfrm>
            <a:prstGeom prst="rect">
              <a:avLst/>
            </a:prstGeom>
          </p:spPr>
          <p:txBody>
            <a:bodyPr lIns="50800" tIns="50800" rIns="50800" bIns="50800" rtlCol="0" anchor="ctr"/>
            <a:lstStyle/>
            <a:p>
              <a:pPr algn="ctr">
                <a:lnSpc>
                  <a:spcPts val="1523"/>
                </a:lnSpc>
              </a:pPr>
              <a:endParaRPr/>
            </a:p>
          </p:txBody>
        </p:sp>
      </p:grpSp>
      <p:grpSp>
        <p:nvGrpSpPr>
          <p:cNvPr id="14" name="Group 14"/>
          <p:cNvGrpSpPr/>
          <p:nvPr/>
        </p:nvGrpSpPr>
        <p:grpSpPr>
          <a:xfrm>
            <a:off x="-388620" y="-597959"/>
            <a:ext cx="2998471" cy="299847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4947" r="-24508"/>
              </a:stretch>
            </a:blipFill>
          </p:spPr>
          <p:txBody>
            <a:bodyPr/>
            <a:lstStyle/>
            <a:p>
              <a:endParaRPr lang="en-US"/>
            </a:p>
          </p:txBody>
        </p:sp>
      </p:grpSp>
      <p:grpSp>
        <p:nvGrpSpPr>
          <p:cNvPr id="16" name="Group 16"/>
          <p:cNvGrpSpPr/>
          <p:nvPr/>
        </p:nvGrpSpPr>
        <p:grpSpPr>
          <a:xfrm>
            <a:off x="3677776" y="1019768"/>
            <a:ext cx="2702849" cy="639691"/>
            <a:chOff x="0" y="0"/>
            <a:chExt cx="942170" cy="222986"/>
          </a:xfrm>
        </p:grpSpPr>
        <p:sp>
          <p:nvSpPr>
            <p:cNvPr id="17" name="Freeform 17"/>
            <p:cNvSpPr/>
            <p:nvPr/>
          </p:nvSpPr>
          <p:spPr>
            <a:xfrm>
              <a:off x="0" y="0"/>
              <a:ext cx="942170" cy="222986"/>
            </a:xfrm>
            <a:custGeom>
              <a:avLst/>
              <a:gdLst/>
              <a:ahLst/>
              <a:cxnLst/>
              <a:rect l="l" t="t" r="r" b="b"/>
              <a:pathLst>
                <a:path w="942170" h="222986">
                  <a:moveTo>
                    <a:pt x="71609" y="0"/>
                  </a:moveTo>
                  <a:lnTo>
                    <a:pt x="870561" y="0"/>
                  </a:lnTo>
                  <a:cubicBezTo>
                    <a:pt x="910109" y="0"/>
                    <a:pt x="942170" y="32060"/>
                    <a:pt x="942170" y="71609"/>
                  </a:cubicBezTo>
                  <a:lnTo>
                    <a:pt x="942170" y="151377"/>
                  </a:lnTo>
                  <a:cubicBezTo>
                    <a:pt x="942170" y="190926"/>
                    <a:pt x="910109" y="222986"/>
                    <a:pt x="870561" y="222986"/>
                  </a:cubicBezTo>
                  <a:lnTo>
                    <a:pt x="71609" y="222986"/>
                  </a:lnTo>
                  <a:cubicBezTo>
                    <a:pt x="32060" y="222986"/>
                    <a:pt x="0" y="190926"/>
                    <a:pt x="0" y="151377"/>
                  </a:cubicBezTo>
                  <a:lnTo>
                    <a:pt x="0" y="71609"/>
                  </a:lnTo>
                  <a:cubicBezTo>
                    <a:pt x="0" y="32060"/>
                    <a:pt x="32060" y="0"/>
                    <a:pt x="71609" y="0"/>
                  </a:cubicBezTo>
                  <a:close/>
                </a:path>
              </a:pathLst>
            </a:custGeom>
            <a:solidFill>
              <a:srgbClr val="E4E4E5"/>
            </a:solidFill>
          </p:spPr>
          <p:txBody>
            <a:bodyPr/>
            <a:lstStyle/>
            <a:p>
              <a:endParaRPr lang="en-US"/>
            </a:p>
          </p:txBody>
        </p:sp>
        <p:sp>
          <p:nvSpPr>
            <p:cNvPr id="18" name="TextBox 18"/>
            <p:cNvSpPr txBox="1"/>
            <p:nvPr/>
          </p:nvSpPr>
          <p:spPr>
            <a:xfrm>
              <a:off x="0" y="-28575"/>
              <a:ext cx="942170" cy="251561"/>
            </a:xfrm>
            <a:prstGeom prst="rect">
              <a:avLst/>
            </a:prstGeom>
          </p:spPr>
          <p:txBody>
            <a:bodyPr lIns="50800" tIns="50800" rIns="50800" bIns="50800" rtlCol="0" anchor="ctr"/>
            <a:lstStyle/>
            <a:p>
              <a:pPr algn="ctr">
                <a:lnSpc>
                  <a:spcPts val="1523"/>
                </a:lnSpc>
              </a:pPr>
              <a:endParaRPr/>
            </a:p>
          </p:txBody>
        </p:sp>
      </p:grpSp>
      <p:grpSp>
        <p:nvGrpSpPr>
          <p:cNvPr id="19" name="Group 19"/>
          <p:cNvGrpSpPr/>
          <p:nvPr/>
        </p:nvGrpSpPr>
        <p:grpSpPr>
          <a:xfrm>
            <a:off x="2250447" y="-1038968"/>
            <a:ext cx="2204705" cy="2204705"/>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21" name="TextBox 21"/>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22" name="Group 22"/>
          <p:cNvGrpSpPr/>
          <p:nvPr/>
        </p:nvGrpSpPr>
        <p:grpSpPr>
          <a:xfrm>
            <a:off x="4710118" y="812055"/>
            <a:ext cx="481988" cy="481988"/>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50F"/>
            </a:solidFill>
          </p:spPr>
          <p:txBody>
            <a:bodyPr/>
            <a:lstStyle/>
            <a:p>
              <a:endParaRPr lang="en-US"/>
            </a:p>
          </p:txBody>
        </p:sp>
        <p:sp>
          <p:nvSpPr>
            <p:cNvPr id="24" name="TextBox 24"/>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25" name="Group 25"/>
          <p:cNvGrpSpPr/>
          <p:nvPr/>
        </p:nvGrpSpPr>
        <p:grpSpPr>
          <a:xfrm>
            <a:off x="3677776" y="1939627"/>
            <a:ext cx="2702849" cy="1160206"/>
            <a:chOff x="0" y="0"/>
            <a:chExt cx="942170" cy="364413"/>
          </a:xfrm>
        </p:grpSpPr>
        <p:sp>
          <p:nvSpPr>
            <p:cNvPr id="26" name="Freeform 26"/>
            <p:cNvSpPr/>
            <p:nvPr/>
          </p:nvSpPr>
          <p:spPr>
            <a:xfrm>
              <a:off x="0" y="0"/>
              <a:ext cx="942170" cy="364413"/>
            </a:xfrm>
            <a:custGeom>
              <a:avLst/>
              <a:gdLst/>
              <a:ahLst/>
              <a:cxnLst/>
              <a:rect l="l" t="t" r="r" b="b"/>
              <a:pathLst>
                <a:path w="942170" h="364413">
                  <a:moveTo>
                    <a:pt x="71609" y="0"/>
                  </a:moveTo>
                  <a:lnTo>
                    <a:pt x="870561" y="0"/>
                  </a:lnTo>
                  <a:cubicBezTo>
                    <a:pt x="910109" y="0"/>
                    <a:pt x="942170" y="32060"/>
                    <a:pt x="942170" y="71609"/>
                  </a:cubicBezTo>
                  <a:lnTo>
                    <a:pt x="942170" y="292804"/>
                  </a:lnTo>
                  <a:cubicBezTo>
                    <a:pt x="942170" y="332352"/>
                    <a:pt x="910109" y="364413"/>
                    <a:pt x="870561" y="364413"/>
                  </a:cubicBezTo>
                  <a:lnTo>
                    <a:pt x="71609" y="364413"/>
                  </a:lnTo>
                  <a:cubicBezTo>
                    <a:pt x="32060" y="364413"/>
                    <a:pt x="0" y="332352"/>
                    <a:pt x="0" y="292804"/>
                  </a:cubicBezTo>
                  <a:lnTo>
                    <a:pt x="0" y="71609"/>
                  </a:lnTo>
                  <a:cubicBezTo>
                    <a:pt x="0" y="32060"/>
                    <a:pt x="32060" y="0"/>
                    <a:pt x="71609" y="0"/>
                  </a:cubicBezTo>
                  <a:close/>
                </a:path>
              </a:pathLst>
            </a:custGeom>
            <a:solidFill>
              <a:srgbClr val="E4E4E5"/>
            </a:solidFill>
          </p:spPr>
          <p:txBody>
            <a:bodyPr/>
            <a:lstStyle/>
            <a:p>
              <a:endParaRPr lang="en-US"/>
            </a:p>
          </p:txBody>
        </p:sp>
        <p:sp>
          <p:nvSpPr>
            <p:cNvPr id="27" name="TextBox 27"/>
            <p:cNvSpPr txBox="1"/>
            <p:nvPr/>
          </p:nvSpPr>
          <p:spPr>
            <a:xfrm>
              <a:off x="0" y="-28575"/>
              <a:ext cx="942170" cy="392988"/>
            </a:xfrm>
            <a:prstGeom prst="rect">
              <a:avLst/>
            </a:prstGeom>
          </p:spPr>
          <p:txBody>
            <a:bodyPr lIns="50800" tIns="50800" rIns="50800" bIns="50800" rtlCol="0" anchor="ctr"/>
            <a:lstStyle/>
            <a:p>
              <a:pPr algn="ctr">
                <a:lnSpc>
                  <a:spcPts val="1523"/>
                </a:lnSpc>
              </a:pPr>
              <a:endParaRPr/>
            </a:p>
          </p:txBody>
        </p:sp>
      </p:grpSp>
      <p:grpSp>
        <p:nvGrpSpPr>
          <p:cNvPr id="28" name="Group 28"/>
          <p:cNvGrpSpPr/>
          <p:nvPr/>
        </p:nvGrpSpPr>
        <p:grpSpPr>
          <a:xfrm>
            <a:off x="4106935" y="1745044"/>
            <a:ext cx="1858349" cy="481988"/>
            <a:chOff x="0" y="0"/>
            <a:chExt cx="3133823" cy="812800"/>
          </a:xfrm>
        </p:grpSpPr>
        <p:sp>
          <p:nvSpPr>
            <p:cNvPr id="29" name="Freeform 29"/>
            <p:cNvSpPr/>
            <p:nvPr/>
          </p:nvSpPr>
          <p:spPr>
            <a:xfrm>
              <a:off x="0" y="0"/>
              <a:ext cx="3110518" cy="812800"/>
            </a:xfrm>
            <a:custGeom>
              <a:avLst/>
              <a:gdLst/>
              <a:ahLst/>
              <a:cxnLst/>
              <a:rect l="l" t="t" r="r" b="b"/>
              <a:pathLst>
                <a:path w="3110518" h="812800">
                  <a:moveTo>
                    <a:pt x="1555259" y="0"/>
                  </a:moveTo>
                  <a:cubicBezTo>
                    <a:pt x="696313" y="0"/>
                    <a:pt x="0" y="181951"/>
                    <a:pt x="0" y="406400"/>
                  </a:cubicBezTo>
                  <a:cubicBezTo>
                    <a:pt x="0" y="630849"/>
                    <a:pt x="696313" y="812800"/>
                    <a:pt x="1555259" y="812800"/>
                  </a:cubicBezTo>
                  <a:cubicBezTo>
                    <a:pt x="2414205" y="812800"/>
                    <a:pt x="3110518" y="630849"/>
                    <a:pt x="3110518" y="406400"/>
                  </a:cubicBezTo>
                  <a:cubicBezTo>
                    <a:pt x="3110518" y="181951"/>
                    <a:pt x="2414205" y="0"/>
                    <a:pt x="1555259" y="0"/>
                  </a:cubicBezTo>
                  <a:close/>
                </a:path>
              </a:pathLst>
            </a:custGeom>
            <a:solidFill>
              <a:srgbClr val="FFC50F"/>
            </a:solidFill>
          </p:spPr>
          <p:txBody>
            <a:bodyPr/>
            <a:lstStyle/>
            <a:p>
              <a:endParaRPr lang="en-US"/>
            </a:p>
          </p:txBody>
        </p:sp>
        <p:sp>
          <p:nvSpPr>
            <p:cNvPr id="30" name="TextBox 30"/>
            <p:cNvSpPr txBox="1"/>
            <p:nvPr/>
          </p:nvSpPr>
          <p:spPr>
            <a:xfrm>
              <a:off x="0" y="47624"/>
              <a:ext cx="3133823" cy="688975"/>
            </a:xfrm>
            <a:prstGeom prst="rect">
              <a:avLst/>
            </a:prstGeom>
          </p:spPr>
          <p:txBody>
            <a:bodyPr lIns="50800" tIns="50800" rIns="50800" bIns="50800" rtlCol="0" anchor="ctr"/>
            <a:lstStyle/>
            <a:p>
              <a:pPr algn="ctr">
                <a:lnSpc>
                  <a:spcPts val="1523"/>
                </a:lnSpc>
              </a:pPr>
              <a:r>
                <a:rPr lang="en-US" sz="1087" b="1" dirty="0">
                  <a:solidFill>
                    <a:srgbClr val="FFFFF7"/>
                  </a:solidFill>
                  <a:latin typeface="Montserrat Bold"/>
                  <a:ea typeface="Montserrat Bold"/>
                  <a:cs typeface="Montserrat Bold"/>
                  <a:sym typeface="Montserrat Bold"/>
                </a:rPr>
                <a:t>Required Rotations</a:t>
              </a:r>
            </a:p>
          </p:txBody>
        </p:sp>
      </p:grpSp>
      <p:grpSp>
        <p:nvGrpSpPr>
          <p:cNvPr id="31" name="Group 31"/>
          <p:cNvGrpSpPr/>
          <p:nvPr/>
        </p:nvGrpSpPr>
        <p:grpSpPr>
          <a:xfrm>
            <a:off x="2776932" y="7352945"/>
            <a:ext cx="1151736" cy="1151736"/>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7150" cap="sq">
              <a:solidFill>
                <a:srgbClr val="6EA5F9"/>
              </a:solidFill>
              <a:prstDash val="dash"/>
              <a:miter/>
            </a:ln>
          </p:spPr>
          <p:txBody>
            <a:bodyPr/>
            <a:lstStyle/>
            <a:p>
              <a:endParaRPr lang="en-US"/>
            </a:p>
          </p:txBody>
        </p:sp>
        <p:sp>
          <p:nvSpPr>
            <p:cNvPr id="33" name="TextBox 33"/>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grpSp>
        <p:nvGrpSpPr>
          <p:cNvPr id="34" name="Group 34"/>
          <p:cNvGrpSpPr/>
          <p:nvPr/>
        </p:nvGrpSpPr>
        <p:grpSpPr>
          <a:xfrm>
            <a:off x="6705034" y="7000520"/>
            <a:ext cx="4585231" cy="1165860"/>
            <a:chOff x="0" y="0"/>
            <a:chExt cx="1598338" cy="406400"/>
          </a:xfrm>
        </p:grpSpPr>
        <p:sp>
          <p:nvSpPr>
            <p:cNvPr id="35" name="Freeform 35"/>
            <p:cNvSpPr/>
            <p:nvPr/>
          </p:nvSpPr>
          <p:spPr>
            <a:xfrm>
              <a:off x="0" y="0"/>
              <a:ext cx="1598338" cy="406400"/>
            </a:xfrm>
            <a:custGeom>
              <a:avLst/>
              <a:gdLst/>
              <a:ahLst/>
              <a:cxnLst/>
              <a:rect l="l" t="t" r="r" b="b"/>
              <a:pathLst>
                <a:path w="1598338" h="406400">
                  <a:moveTo>
                    <a:pt x="1395138" y="0"/>
                  </a:moveTo>
                  <a:cubicBezTo>
                    <a:pt x="1507362" y="0"/>
                    <a:pt x="1598338" y="90976"/>
                    <a:pt x="1598338" y="203200"/>
                  </a:cubicBezTo>
                  <a:cubicBezTo>
                    <a:pt x="1598338" y="315424"/>
                    <a:pt x="1507362" y="406400"/>
                    <a:pt x="1395138" y="406400"/>
                  </a:cubicBezTo>
                  <a:lnTo>
                    <a:pt x="203200" y="406400"/>
                  </a:lnTo>
                  <a:cubicBezTo>
                    <a:pt x="90976" y="406400"/>
                    <a:pt x="0" y="315424"/>
                    <a:pt x="0" y="203200"/>
                  </a:cubicBezTo>
                  <a:cubicBezTo>
                    <a:pt x="0" y="90976"/>
                    <a:pt x="90976" y="0"/>
                    <a:pt x="203200" y="0"/>
                  </a:cubicBezTo>
                  <a:close/>
                </a:path>
              </a:pathLst>
            </a:custGeom>
            <a:solidFill>
              <a:srgbClr val="6EA5F9"/>
            </a:solidFill>
          </p:spPr>
          <p:txBody>
            <a:bodyPr/>
            <a:lstStyle/>
            <a:p>
              <a:endParaRPr lang="en-US"/>
            </a:p>
          </p:txBody>
        </p:sp>
        <p:sp>
          <p:nvSpPr>
            <p:cNvPr id="36" name="TextBox 36"/>
            <p:cNvSpPr txBox="1"/>
            <p:nvPr/>
          </p:nvSpPr>
          <p:spPr>
            <a:xfrm>
              <a:off x="0" y="-28575"/>
              <a:ext cx="1598338" cy="434975"/>
            </a:xfrm>
            <a:prstGeom prst="rect">
              <a:avLst/>
            </a:prstGeom>
          </p:spPr>
          <p:txBody>
            <a:bodyPr lIns="50800" tIns="50800" rIns="50800" bIns="50800" rtlCol="0" anchor="ctr"/>
            <a:lstStyle/>
            <a:p>
              <a:pPr algn="ctr">
                <a:lnSpc>
                  <a:spcPts val="1523"/>
                </a:lnSpc>
              </a:pPr>
              <a:endParaRPr/>
            </a:p>
          </p:txBody>
        </p:sp>
      </p:grpSp>
      <p:grpSp>
        <p:nvGrpSpPr>
          <p:cNvPr id="37" name="Group 37"/>
          <p:cNvGrpSpPr/>
          <p:nvPr/>
        </p:nvGrpSpPr>
        <p:grpSpPr>
          <a:xfrm>
            <a:off x="6705034" y="7583450"/>
            <a:ext cx="3740583" cy="2731888"/>
            <a:chOff x="0" y="0"/>
            <a:chExt cx="1303907" cy="952292"/>
          </a:xfrm>
        </p:grpSpPr>
        <p:sp>
          <p:nvSpPr>
            <p:cNvPr id="38" name="Freeform 38"/>
            <p:cNvSpPr/>
            <p:nvPr/>
          </p:nvSpPr>
          <p:spPr>
            <a:xfrm>
              <a:off x="0" y="0"/>
              <a:ext cx="1303907" cy="952292"/>
            </a:xfrm>
            <a:custGeom>
              <a:avLst/>
              <a:gdLst/>
              <a:ahLst/>
              <a:cxnLst/>
              <a:rect l="l" t="t" r="r" b="b"/>
              <a:pathLst>
                <a:path w="1303907" h="952292">
                  <a:moveTo>
                    <a:pt x="0" y="0"/>
                  </a:moveTo>
                  <a:lnTo>
                    <a:pt x="1303907" y="0"/>
                  </a:lnTo>
                  <a:lnTo>
                    <a:pt x="1303907" y="952292"/>
                  </a:lnTo>
                  <a:lnTo>
                    <a:pt x="0" y="952292"/>
                  </a:lnTo>
                  <a:close/>
                </a:path>
              </a:pathLst>
            </a:custGeom>
            <a:solidFill>
              <a:srgbClr val="6EA5F9"/>
            </a:solidFill>
          </p:spPr>
          <p:txBody>
            <a:bodyPr/>
            <a:lstStyle/>
            <a:p>
              <a:endParaRPr lang="en-US"/>
            </a:p>
          </p:txBody>
        </p:sp>
        <p:sp>
          <p:nvSpPr>
            <p:cNvPr id="39" name="TextBox 39"/>
            <p:cNvSpPr txBox="1"/>
            <p:nvPr/>
          </p:nvSpPr>
          <p:spPr>
            <a:xfrm>
              <a:off x="0" y="-28575"/>
              <a:ext cx="1303907" cy="980867"/>
            </a:xfrm>
            <a:prstGeom prst="rect">
              <a:avLst/>
            </a:prstGeom>
          </p:spPr>
          <p:txBody>
            <a:bodyPr lIns="50800" tIns="50800" rIns="50800" bIns="50800" rtlCol="0" anchor="ctr"/>
            <a:lstStyle/>
            <a:p>
              <a:pPr algn="ctr">
                <a:lnSpc>
                  <a:spcPts val="1523"/>
                </a:lnSpc>
              </a:pPr>
              <a:endParaRPr/>
            </a:p>
          </p:txBody>
        </p:sp>
      </p:grpSp>
      <p:grpSp>
        <p:nvGrpSpPr>
          <p:cNvPr id="40" name="Group 40"/>
          <p:cNvGrpSpPr/>
          <p:nvPr/>
        </p:nvGrpSpPr>
        <p:grpSpPr>
          <a:xfrm>
            <a:off x="6399096" y="533290"/>
            <a:ext cx="613009" cy="613009"/>
            <a:chOff x="0" y="0"/>
            <a:chExt cx="812800" cy="812800"/>
          </a:xfrm>
        </p:grpSpPr>
        <p:sp>
          <p:nvSpPr>
            <p:cNvPr id="41" name="Freeform 4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0"/>
              </a:srgbClr>
            </a:solidFill>
            <a:ln w="57150" cap="sq">
              <a:solidFill>
                <a:srgbClr val="E4E4E5"/>
              </a:solidFill>
              <a:prstDash val="dash"/>
              <a:miter/>
            </a:ln>
          </p:spPr>
          <p:txBody>
            <a:bodyPr/>
            <a:lstStyle/>
            <a:p>
              <a:endParaRPr lang="en-US"/>
            </a:p>
          </p:txBody>
        </p:sp>
        <p:sp>
          <p:nvSpPr>
            <p:cNvPr id="42" name="TextBox 42"/>
            <p:cNvSpPr txBox="1"/>
            <p:nvPr/>
          </p:nvSpPr>
          <p:spPr>
            <a:xfrm>
              <a:off x="76200" y="47625"/>
              <a:ext cx="660400" cy="688975"/>
            </a:xfrm>
            <a:prstGeom prst="rect">
              <a:avLst/>
            </a:prstGeom>
          </p:spPr>
          <p:txBody>
            <a:bodyPr lIns="50800" tIns="50800" rIns="50800" bIns="50800" rtlCol="0" anchor="ctr"/>
            <a:lstStyle/>
            <a:p>
              <a:pPr algn="ctr">
                <a:lnSpc>
                  <a:spcPts val="1523"/>
                </a:lnSpc>
              </a:pPr>
              <a:endParaRPr/>
            </a:p>
          </p:txBody>
        </p:sp>
      </p:grpSp>
      <p:sp>
        <p:nvSpPr>
          <p:cNvPr id="43" name="Freeform 43"/>
          <p:cNvSpPr/>
          <p:nvPr/>
        </p:nvSpPr>
        <p:spPr>
          <a:xfrm>
            <a:off x="539559" y="5882659"/>
            <a:ext cx="2252391" cy="1663765"/>
          </a:xfrm>
          <a:custGeom>
            <a:avLst/>
            <a:gdLst/>
            <a:ahLst/>
            <a:cxnLst/>
            <a:rect l="l" t="t" r="r" b="b"/>
            <a:pathLst>
              <a:path w="2252391" h="1663765">
                <a:moveTo>
                  <a:pt x="0" y="0"/>
                </a:moveTo>
                <a:lnTo>
                  <a:pt x="2252392" y="0"/>
                </a:lnTo>
                <a:lnTo>
                  <a:pt x="2252392" y="1663765"/>
                </a:lnTo>
                <a:lnTo>
                  <a:pt x="0" y="1663765"/>
                </a:lnTo>
                <a:lnTo>
                  <a:pt x="0" y="0"/>
                </a:lnTo>
                <a:close/>
              </a:path>
            </a:pathLst>
          </a:custGeom>
          <a:blipFill>
            <a:blip r:embed="rId3"/>
            <a:stretch>
              <a:fillRect t="-58606" r="-75078"/>
            </a:stretch>
          </a:blipFill>
        </p:spPr>
        <p:txBody>
          <a:bodyPr/>
          <a:lstStyle/>
          <a:p>
            <a:endParaRPr lang="en-US"/>
          </a:p>
        </p:txBody>
      </p:sp>
      <p:grpSp>
        <p:nvGrpSpPr>
          <p:cNvPr id="44" name="Group 44"/>
          <p:cNvGrpSpPr/>
          <p:nvPr/>
        </p:nvGrpSpPr>
        <p:grpSpPr>
          <a:xfrm>
            <a:off x="3734935" y="3498856"/>
            <a:ext cx="2702849" cy="1173712"/>
            <a:chOff x="0" y="0"/>
            <a:chExt cx="942170" cy="559641"/>
          </a:xfrm>
        </p:grpSpPr>
        <p:sp>
          <p:nvSpPr>
            <p:cNvPr id="45" name="Freeform 45"/>
            <p:cNvSpPr/>
            <p:nvPr/>
          </p:nvSpPr>
          <p:spPr>
            <a:xfrm>
              <a:off x="0" y="0"/>
              <a:ext cx="942170" cy="559641"/>
            </a:xfrm>
            <a:custGeom>
              <a:avLst/>
              <a:gdLst/>
              <a:ahLst/>
              <a:cxnLst/>
              <a:rect l="l" t="t" r="r" b="b"/>
              <a:pathLst>
                <a:path w="942170" h="559641">
                  <a:moveTo>
                    <a:pt x="71609" y="0"/>
                  </a:moveTo>
                  <a:lnTo>
                    <a:pt x="870561" y="0"/>
                  </a:lnTo>
                  <a:cubicBezTo>
                    <a:pt x="910109" y="0"/>
                    <a:pt x="942170" y="32060"/>
                    <a:pt x="942170" y="71609"/>
                  </a:cubicBezTo>
                  <a:lnTo>
                    <a:pt x="942170" y="488032"/>
                  </a:lnTo>
                  <a:cubicBezTo>
                    <a:pt x="942170" y="527580"/>
                    <a:pt x="910109" y="559641"/>
                    <a:pt x="870561" y="559641"/>
                  </a:cubicBezTo>
                  <a:lnTo>
                    <a:pt x="71609" y="559641"/>
                  </a:lnTo>
                  <a:cubicBezTo>
                    <a:pt x="32060" y="559641"/>
                    <a:pt x="0" y="527580"/>
                    <a:pt x="0" y="488032"/>
                  </a:cubicBezTo>
                  <a:lnTo>
                    <a:pt x="0" y="71609"/>
                  </a:lnTo>
                  <a:cubicBezTo>
                    <a:pt x="0" y="32060"/>
                    <a:pt x="32060" y="0"/>
                    <a:pt x="71609" y="0"/>
                  </a:cubicBezTo>
                  <a:close/>
                </a:path>
              </a:pathLst>
            </a:custGeom>
            <a:solidFill>
              <a:srgbClr val="E4E4E5"/>
            </a:solidFill>
          </p:spPr>
          <p:txBody>
            <a:bodyPr/>
            <a:lstStyle/>
            <a:p>
              <a:endParaRPr lang="en-US"/>
            </a:p>
          </p:txBody>
        </p:sp>
        <p:sp>
          <p:nvSpPr>
            <p:cNvPr id="46" name="TextBox 46"/>
            <p:cNvSpPr txBox="1"/>
            <p:nvPr/>
          </p:nvSpPr>
          <p:spPr>
            <a:xfrm>
              <a:off x="0" y="-28575"/>
              <a:ext cx="942170" cy="588216"/>
            </a:xfrm>
            <a:prstGeom prst="rect">
              <a:avLst/>
            </a:prstGeom>
          </p:spPr>
          <p:txBody>
            <a:bodyPr lIns="50800" tIns="50800" rIns="50800" bIns="50800" rtlCol="0" anchor="ctr"/>
            <a:lstStyle/>
            <a:p>
              <a:pPr algn="ctr">
                <a:lnSpc>
                  <a:spcPts val="1523"/>
                </a:lnSpc>
              </a:pPr>
              <a:endParaRPr/>
            </a:p>
          </p:txBody>
        </p:sp>
      </p:grpSp>
      <p:grpSp>
        <p:nvGrpSpPr>
          <p:cNvPr id="47" name="Group 47"/>
          <p:cNvGrpSpPr/>
          <p:nvPr/>
        </p:nvGrpSpPr>
        <p:grpSpPr>
          <a:xfrm>
            <a:off x="4106935" y="3175612"/>
            <a:ext cx="1858349" cy="481988"/>
            <a:chOff x="0" y="0"/>
            <a:chExt cx="3133823" cy="812800"/>
          </a:xfrm>
        </p:grpSpPr>
        <p:sp>
          <p:nvSpPr>
            <p:cNvPr id="48" name="Freeform 48"/>
            <p:cNvSpPr/>
            <p:nvPr/>
          </p:nvSpPr>
          <p:spPr>
            <a:xfrm>
              <a:off x="0" y="0"/>
              <a:ext cx="3110518" cy="812800"/>
            </a:xfrm>
            <a:custGeom>
              <a:avLst/>
              <a:gdLst/>
              <a:ahLst/>
              <a:cxnLst/>
              <a:rect l="l" t="t" r="r" b="b"/>
              <a:pathLst>
                <a:path w="3110518" h="812800">
                  <a:moveTo>
                    <a:pt x="1555259" y="0"/>
                  </a:moveTo>
                  <a:cubicBezTo>
                    <a:pt x="696313" y="0"/>
                    <a:pt x="0" y="181951"/>
                    <a:pt x="0" y="406400"/>
                  </a:cubicBezTo>
                  <a:cubicBezTo>
                    <a:pt x="0" y="630849"/>
                    <a:pt x="696313" y="812800"/>
                    <a:pt x="1555259" y="812800"/>
                  </a:cubicBezTo>
                  <a:cubicBezTo>
                    <a:pt x="2414205" y="812800"/>
                    <a:pt x="3110518" y="630849"/>
                    <a:pt x="3110518" y="406400"/>
                  </a:cubicBezTo>
                  <a:cubicBezTo>
                    <a:pt x="3110518" y="181951"/>
                    <a:pt x="2414205" y="0"/>
                    <a:pt x="1555259" y="0"/>
                  </a:cubicBezTo>
                  <a:close/>
                </a:path>
              </a:pathLst>
            </a:custGeom>
            <a:solidFill>
              <a:srgbClr val="FFC50F"/>
            </a:solidFill>
          </p:spPr>
          <p:txBody>
            <a:bodyPr/>
            <a:lstStyle/>
            <a:p>
              <a:endParaRPr lang="en-US"/>
            </a:p>
          </p:txBody>
        </p:sp>
        <p:sp>
          <p:nvSpPr>
            <p:cNvPr id="49" name="TextBox 49"/>
            <p:cNvSpPr txBox="1"/>
            <p:nvPr/>
          </p:nvSpPr>
          <p:spPr>
            <a:xfrm>
              <a:off x="23305" y="57150"/>
              <a:ext cx="3110518" cy="679450"/>
            </a:xfrm>
            <a:prstGeom prst="rect">
              <a:avLst/>
            </a:prstGeom>
          </p:spPr>
          <p:txBody>
            <a:bodyPr lIns="50800" tIns="50800" rIns="50800" bIns="50800" rtlCol="0" anchor="ctr"/>
            <a:lstStyle/>
            <a:p>
              <a:pPr algn="ctr">
                <a:lnSpc>
                  <a:spcPts val="1243"/>
                </a:lnSpc>
              </a:pPr>
              <a:r>
                <a:rPr lang="en-US" sz="887" b="1" dirty="0">
                  <a:solidFill>
                    <a:srgbClr val="FFFFF7"/>
                  </a:solidFill>
                  <a:latin typeface="Montserrat Bold"/>
                  <a:ea typeface="Montserrat Bold"/>
                  <a:cs typeface="Montserrat Bold"/>
                  <a:sym typeface="Montserrat Bold"/>
                </a:rPr>
                <a:t>Longitudinal Requirements</a:t>
              </a:r>
            </a:p>
          </p:txBody>
        </p:sp>
      </p:grpSp>
      <p:grpSp>
        <p:nvGrpSpPr>
          <p:cNvPr id="50" name="Group 50"/>
          <p:cNvGrpSpPr/>
          <p:nvPr/>
        </p:nvGrpSpPr>
        <p:grpSpPr>
          <a:xfrm>
            <a:off x="3677776" y="5159846"/>
            <a:ext cx="2702849" cy="2450940"/>
            <a:chOff x="0" y="0"/>
            <a:chExt cx="942170" cy="831923"/>
          </a:xfrm>
        </p:grpSpPr>
        <p:sp>
          <p:nvSpPr>
            <p:cNvPr id="51" name="Freeform 51"/>
            <p:cNvSpPr/>
            <p:nvPr/>
          </p:nvSpPr>
          <p:spPr>
            <a:xfrm>
              <a:off x="0" y="0"/>
              <a:ext cx="942170" cy="831922"/>
            </a:xfrm>
            <a:custGeom>
              <a:avLst/>
              <a:gdLst/>
              <a:ahLst/>
              <a:cxnLst/>
              <a:rect l="l" t="t" r="r" b="b"/>
              <a:pathLst>
                <a:path w="942170" h="831922">
                  <a:moveTo>
                    <a:pt x="71609" y="0"/>
                  </a:moveTo>
                  <a:lnTo>
                    <a:pt x="870561" y="0"/>
                  </a:lnTo>
                  <a:cubicBezTo>
                    <a:pt x="910109" y="0"/>
                    <a:pt x="942170" y="32060"/>
                    <a:pt x="942170" y="71609"/>
                  </a:cubicBezTo>
                  <a:lnTo>
                    <a:pt x="942170" y="760314"/>
                  </a:lnTo>
                  <a:cubicBezTo>
                    <a:pt x="942170" y="799862"/>
                    <a:pt x="910109" y="831922"/>
                    <a:pt x="870561" y="831922"/>
                  </a:cubicBezTo>
                  <a:lnTo>
                    <a:pt x="71609" y="831922"/>
                  </a:lnTo>
                  <a:cubicBezTo>
                    <a:pt x="32060" y="831922"/>
                    <a:pt x="0" y="799862"/>
                    <a:pt x="0" y="760314"/>
                  </a:cubicBezTo>
                  <a:lnTo>
                    <a:pt x="0" y="71609"/>
                  </a:lnTo>
                  <a:cubicBezTo>
                    <a:pt x="0" y="32060"/>
                    <a:pt x="32060" y="0"/>
                    <a:pt x="71609" y="0"/>
                  </a:cubicBezTo>
                  <a:close/>
                </a:path>
              </a:pathLst>
            </a:custGeom>
            <a:solidFill>
              <a:srgbClr val="E4E4E5"/>
            </a:solidFill>
          </p:spPr>
          <p:txBody>
            <a:bodyPr/>
            <a:lstStyle/>
            <a:p>
              <a:endParaRPr lang="en-US"/>
            </a:p>
          </p:txBody>
        </p:sp>
        <p:sp>
          <p:nvSpPr>
            <p:cNvPr id="52" name="TextBox 52"/>
            <p:cNvSpPr txBox="1"/>
            <p:nvPr/>
          </p:nvSpPr>
          <p:spPr>
            <a:xfrm>
              <a:off x="0" y="-28575"/>
              <a:ext cx="942170" cy="860498"/>
            </a:xfrm>
            <a:prstGeom prst="rect">
              <a:avLst/>
            </a:prstGeom>
          </p:spPr>
          <p:txBody>
            <a:bodyPr lIns="50800" tIns="50800" rIns="50800" bIns="50800" rtlCol="0" anchor="ctr"/>
            <a:lstStyle/>
            <a:p>
              <a:pPr algn="ctr">
                <a:lnSpc>
                  <a:spcPts val="1523"/>
                </a:lnSpc>
              </a:pPr>
              <a:endParaRPr/>
            </a:p>
          </p:txBody>
        </p:sp>
      </p:grpSp>
      <p:grpSp>
        <p:nvGrpSpPr>
          <p:cNvPr id="53" name="Group 53"/>
          <p:cNvGrpSpPr/>
          <p:nvPr/>
        </p:nvGrpSpPr>
        <p:grpSpPr>
          <a:xfrm>
            <a:off x="4106935" y="4964849"/>
            <a:ext cx="1844529" cy="493768"/>
            <a:chOff x="0" y="0"/>
            <a:chExt cx="3110518" cy="832665"/>
          </a:xfrm>
        </p:grpSpPr>
        <p:sp>
          <p:nvSpPr>
            <p:cNvPr id="54" name="Freeform 54"/>
            <p:cNvSpPr/>
            <p:nvPr/>
          </p:nvSpPr>
          <p:spPr>
            <a:xfrm>
              <a:off x="0" y="0"/>
              <a:ext cx="3110518" cy="832665"/>
            </a:xfrm>
            <a:custGeom>
              <a:avLst/>
              <a:gdLst/>
              <a:ahLst/>
              <a:cxnLst/>
              <a:rect l="l" t="t" r="r" b="b"/>
              <a:pathLst>
                <a:path w="3110518" h="832665">
                  <a:moveTo>
                    <a:pt x="1555259" y="0"/>
                  </a:moveTo>
                  <a:cubicBezTo>
                    <a:pt x="696313" y="0"/>
                    <a:pt x="0" y="186398"/>
                    <a:pt x="0" y="416333"/>
                  </a:cubicBezTo>
                  <a:cubicBezTo>
                    <a:pt x="0" y="646267"/>
                    <a:pt x="696313" y="832665"/>
                    <a:pt x="1555259" y="832665"/>
                  </a:cubicBezTo>
                  <a:cubicBezTo>
                    <a:pt x="2414205" y="832665"/>
                    <a:pt x="3110518" y="646267"/>
                    <a:pt x="3110518" y="416333"/>
                  </a:cubicBezTo>
                  <a:cubicBezTo>
                    <a:pt x="3110518" y="186398"/>
                    <a:pt x="2414205" y="0"/>
                    <a:pt x="1555259" y="0"/>
                  </a:cubicBezTo>
                  <a:close/>
                </a:path>
              </a:pathLst>
            </a:custGeom>
            <a:solidFill>
              <a:srgbClr val="FFC50F"/>
            </a:solidFill>
          </p:spPr>
          <p:txBody>
            <a:bodyPr/>
            <a:lstStyle/>
            <a:p>
              <a:endParaRPr lang="en-US"/>
            </a:p>
          </p:txBody>
        </p:sp>
        <p:sp>
          <p:nvSpPr>
            <p:cNvPr id="55" name="TextBox 55"/>
            <p:cNvSpPr txBox="1"/>
            <p:nvPr/>
          </p:nvSpPr>
          <p:spPr>
            <a:xfrm>
              <a:off x="291611" y="59012"/>
              <a:ext cx="2527296" cy="695590"/>
            </a:xfrm>
            <a:prstGeom prst="rect">
              <a:avLst/>
            </a:prstGeom>
          </p:spPr>
          <p:txBody>
            <a:bodyPr lIns="50800" tIns="50800" rIns="50800" bIns="50800" rtlCol="0" anchor="ctr"/>
            <a:lstStyle/>
            <a:p>
              <a:pPr algn="ctr">
                <a:lnSpc>
                  <a:spcPts val="1243"/>
                </a:lnSpc>
              </a:pPr>
              <a:r>
                <a:rPr lang="en-US" sz="887" b="1" dirty="0">
                  <a:solidFill>
                    <a:srgbClr val="FFFFF7"/>
                  </a:solidFill>
                  <a:latin typeface="Montserrat Bold"/>
                  <a:ea typeface="Montserrat Bold"/>
                  <a:cs typeface="Montserrat Bold"/>
                  <a:sym typeface="Montserrat Bold"/>
                </a:rPr>
                <a:t>Elective Rotations</a:t>
              </a:r>
            </a:p>
          </p:txBody>
        </p:sp>
      </p:grpSp>
      <p:sp>
        <p:nvSpPr>
          <p:cNvPr id="56" name="Freeform 56"/>
          <p:cNvSpPr/>
          <p:nvPr/>
        </p:nvSpPr>
        <p:spPr>
          <a:xfrm>
            <a:off x="7269716" y="4739645"/>
            <a:ext cx="2151320" cy="1613490"/>
          </a:xfrm>
          <a:custGeom>
            <a:avLst/>
            <a:gdLst/>
            <a:ahLst/>
            <a:cxnLst/>
            <a:rect l="l" t="t" r="r" b="b"/>
            <a:pathLst>
              <a:path w="2151320" h="1613490">
                <a:moveTo>
                  <a:pt x="0" y="0"/>
                </a:moveTo>
                <a:lnTo>
                  <a:pt x="2151320" y="0"/>
                </a:lnTo>
                <a:lnTo>
                  <a:pt x="2151320" y="1613490"/>
                </a:lnTo>
                <a:lnTo>
                  <a:pt x="0" y="1613490"/>
                </a:lnTo>
                <a:lnTo>
                  <a:pt x="0" y="0"/>
                </a:lnTo>
                <a:close/>
              </a:path>
            </a:pathLst>
          </a:custGeom>
          <a:blipFill>
            <a:blip r:embed="rId4"/>
            <a:stretch>
              <a:fillRect/>
            </a:stretch>
          </a:blipFill>
        </p:spPr>
        <p:txBody>
          <a:bodyPr/>
          <a:lstStyle/>
          <a:p>
            <a:endParaRPr lang="en-US"/>
          </a:p>
        </p:txBody>
      </p:sp>
      <p:sp>
        <p:nvSpPr>
          <p:cNvPr id="57" name="TextBox 57"/>
          <p:cNvSpPr txBox="1"/>
          <p:nvPr/>
        </p:nvSpPr>
        <p:spPr>
          <a:xfrm>
            <a:off x="3720427" y="161614"/>
            <a:ext cx="2617545" cy="678180"/>
          </a:xfrm>
          <a:prstGeom prst="rect">
            <a:avLst/>
          </a:prstGeom>
        </p:spPr>
        <p:txBody>
          <a:bodyPr lIns="0" tIns="0" rIns="0" bIns="0" rtlCol="0" anchor="t">
            <a:spAutoFit/>
          </a:bodyPr>
          <a:lstStyle/>
          <a:p>
            <a:pPr algn="ctr">
              <a:lnSpc>
                <a:spcPts val="2640"/>
              </a:lnSpc>
            </a:pPr>
            <a:r>
              <a:rPr lang="en-US" sz="2400" b="1" u="sng">
                <a:solidFill>
                  <a:srgbClr val="6EA5F9"/>
                </a:solidFill>
                <a:latin typeface="DM Sans Bold"/>
                <a:ea typeface="DM Sans Bold"/>
                <a:cs typeface="DM Sans Bold"/>
                <a:sym typeface="DM Sans Bold"/>
              </a:rPr>
              <a:t>Program Structure</a:t>
            </a:r>
          </a:p>
        </p:txBody>
      </p:sp>
      <p:sp>
        <p:nvSpPr>
          <p:cNvPr id="58" name="TextBox 58"/>
          <p:cNvSpPr txBox="1"/>
          <p:nvPr/>
        </p:nvSpPr>
        <p:spPr>
          <a:xfrm>
            <a:off x="818745" y="2667088"/>
            <a:ext cx="1673501" cy="459740"/>
          </a:xfrm>
          <a:prstGeom prst="rect">
            <a:avLst/>
          </a:prstGeom>
        </p:spPr>
        <p:txBody>
          <a:bodyPr lIns="0" tIns="0" rIns="0" bIns="0" rtlCol="0" anchor="t">
            <a:spAutoFit/>
          </a:bodyPr>
          <a:lstStyle/>
          <a:p>
            <a:pPr algn="l">
              <a:lnSpc>
                <a:spcPts val="3520"/>
              </a:lnSpc>
            </a:pPr>
            <a:r>
              <a:rPr lang="en-US" sz="3200" b="1" u="sng" dirty="0">
                <a:solidFill>
                  <a:srgbClr val="FFFFF7"/>
                </a:solidFill>
                <a:latin typeface="DM Sans Bold"/>
                <a:ea typeface="DM Sans Bold"/>
                <a:cs typeface="DM Sans Bold"/>
                <a:sym typeface="DM Sans Bold"/>
              </a:rPr>
              <a:t>Benefits</a:t>
            </a:r>
          </a:p>
        </p:txBody>
      </p:sp>
      <p:sp>
        <p:nvSpPr>
          <p:cNvPr id="59" name="TextBox 59"/>
          <p:cNvSpPr txBox="1"/>
          <p:nvPr/>
        </p:nvSpPr>
        <p:spPr>
          <a:xfrm>
            <a:off x="198966" y="3222078"/>
            <a:ext cx="2933577" cy="2295052"/>
          </a:xfrm>
          <a:prstGeom prst="rect">
            <a:avLst/>
          </a:prstGeom>
        </p:spPr>
        <p:txBody>
          <a:bodyPr lIns="0" tIns="0" rIns="0" bIns="0" rtlCol="0" anchor="t">
            <a:spAutoFit/>
          </a:bodyPr>
          <a:lstStyle/>
          <a:p>
            <a:pPr algn="just">
              <a:lnSpc>
                <a:spcPts val="1540"/>
              </a:lnSpc>
            </a:pPr>
            <a:r>
              <a:rPr lang="en-US" sz="1100" dirty="0">
                <a:solidFill>
                  <a:srgbClr val="FFFFF7"/>
                </a:solidFill>
                <a:latin typeface="Montserrat"/>
                <a:ea typeface="Montserrat"/>
                <a:cs typeface="Montserrat"/>
                <a:sym typeface="Montserrat"/>
              </a:rPr>
              <a:t>· Stipend: $49,194 (2026-2027)</a:t>
            </a:r>
          </a:p>
          <a:p>
            <a:pPr algn="just">
              <a:lnSpc>
                <a:spcPts val="1540"/>
              </a:lnSpc>
            </a:pPr>
            <a:r>
              <a:rPr lang="en-US" sz="1100" dirty="0">
                <a:solidFill>
                  <a:srgbClr val="FFFFF7"/>
                </a:solidFill>
                <a:latin typeface="Montserrat"/>
                <a:ea typeface="Montserrat"/>
                <a:cs typeface="Montserrat"/>
                <a:sym typeface="Montserrat"/>
              </a:rPr>
              <a:t>· 13 days annual leave (accrued)</a:t>
            </a:r>
          </a:p>
          <a:p>
            <a:pPr algn="just">
              <a:lnSpc>
                <a:spcPts val="1540"/>
              </a:lnSpc>
            </a:pPr>
            <a:r>
              <a:rPr lang="en-US" sz="1100" dirty="0">
                <a:solidFill>
                  <a:srgbClr val="FFFFF7"/>
                </a:solidFill>
                <a:latin typeface="Montserrat"/>
                <a:ea typeface="Montserrat"/>
                <a:cs typeface="Montserrat"/>
                <a:sym typeface="Montserrat"/>
              </a:rPr>
              <a:t>· 13 days sick leave (accrued)</a:t>
            </a:r>
          </a:p>
          <a:p>
            <a:pPr algn="just">
              <a:lnSpc>
                <a:spcPts val="1540"/>
              </a:lnSpc>
            </a:pPr>
            <a:r>
              <a:rPr lang="en-US" sz="1100" dirty="0">
                <a:solidFill>
                  <a:srgbClr val="FFFFF7"/>
                </a:solidFill>
                <a:latin typeface="Montserrat"/>
                <a:ea typeface="Montserrat"/>
                <a:cs typeface="Montserrat"/>
                <a:sym typeface="Montserrat"/>
              </a:rPr>
              <a:t>· 11 paid Federal holidays</a:t>
            </a:r>
          </a:p>
          <a:p>
            <a:pPr algn="just">
              <a:lnSpc>
                <a:spcPts val="1540"/>
              </a:lnSpc>
            </a:pPr>
            <a:r>
              <a:rPr lang="en-US" sz="1100" dirty="0">
                <a:solidFill>
                  <a:srgbClr val="FFFFF7"/>
                </a:solidFill>
                <a:latin typeface="Montserrat"/>
                <a:ea typeface="Montserrat"/>
                <a:cs typeface="Montserrat"/>
                <a:sym typeface="Montserrat"/>
              </a:rPr>
              <a:t>· Administrative leave as approved by local policy</a:t>
            </a:r>
          </a:p>
          <a:p>
            <a:pPr algn="just">
              <a:lnSpc>
                <a:spcPts val="1540"/>
              </a:lnSpc>
            </a:pPr>
            <a:r>
              <a:rPr lang="en-US" sz="1100" dirty="0">
                <a:solidFill>
                  <a:srgbClr val="FFFFF7"/>
                </a:solidFill>
                <a:latin typeface="Montserrat"/>
                <a:ea typeface="Montserrat"/>
                <a:cs typeface="Montserrat"/>
                <a:sym typeface="Montserrat"/>
              </a:rPr>
              <a:t>· Federal Employees Health Benefits (FEHB) www.opm.gov/insure/health</a:t>
            </a:r>
          </a:p>
          <a:p>
            <a:pPr algn="just">
              <a:lnSpc>
                <a:spcPts val="1540"/>
              </a:lnSpc>
            </a:pPr>
            <a:r>
              <a:rPr lang="en-US" sz="1100" dirty="0">
                <a:solidFill>
                  <a:srgbClr val="FFFFF7"/>
                </a:solidFill>
                <a:latin typeface="Montserrat"/>
                <a:ea typeface="Montserrat"/>
                <a:cs typeface="Montserrat"/>
                <a:sym typeface="Montserrat"/>
              </a:rPr>
              <a:t>· Federal Employees’ Group Life Insurance (FEGLI) www.opm.gov/insure/life</a:t>
            </a:r>
          </a:p>
          <a:p>
            <a:pPr algn="just">
              <a:lnSpc>
                <a:spcPts val="1540"/>
              </a:lnSpc>
            </a:pPr>
            <a:endParaRPr lang="en-US" sz="1100" dirty="0">
              <a:solidFill>
                <a:srgbClr val="FFFFF7"/>
              </a:solidFill>
              <a:latin typeface="Montserrat"/>
              <a:ea typeface="Montserrat"/>
              <a:cs typeface="Montserrat"/>
              <a:sym typeface="Montserrat"/>
            </a:endParaRPr>
          </a:p>
        </p:txBody>
      </p:sp>
      <p:sp>
        <p:nvSpPr>
          <p:cNvPr id="60" name="TextBox 60"/>
          <p:cNvSpPr txBox="1"/>
          <p:nvPr/>
        </p:nvSpPr>
        <p:spPr>
          <a:xfrm>
            <a:off x="3843695" y="1274993"/>
            <a:ext cx="1903788" cy="336855"/>
          </a:xfrm>
          <a:prstGeom prst="rect">
            <a:avLst/>
          </a:prstGeom>
        </p:spPr>
        <p:txBody>
          <a:bodyPr lIns="0" tIns="0" rIns="0" bIns="0" rtlCol="0" anchor="t">
            <a:spAutoFit/>
          </a:bodyPr>
          <a:lstStyle/>
          <a:p>
            <a:pPr algn="ctr">
              <a:lnSpc>
                <a:spcPts val="1383"/>
              </a:lnSpc>
            </a:pPr>
            <a:r>
              <a:rPr lang="en-US" sz="987" dirty="0">
                <a:solidFill>
                  <a:srgbClr val="191919"/>
                </a:solidFill>
                <a:latin typeface="Montserrat"/>
                <a:ea typeface="Montserrat"/>
                <a:cs typeface="Montserrat"/>
                <a:sym typeface="Montserrat"/>
              </a:rPr>
              <a:t>8am-4:30pm Monday-Friday</a:t>
            </a:r>
          </a:p>
          <a:p>
            <a:pPr algn="ctr">
              <a:lnSpc>
                <a:spcPts val="1383"/>
              </a:lnSpc>
            </a:pPr>
            <a:r>
              <a:rPr lang="en-US" sz="987" dirty="0">
                <a:solidFill>
                  <a:srgbClr val="191919"/>
                </a:solidFill>
                <a:latin typeface="Montserrat"/>
                <a:ea typeface="Montserrat"/>
                <a:cs typeface="Montserrat"/>
                <a:sym typeface="Montserrat"/>
              </a:rPr>
              <a:t>No weekends or holidays</a:t>
            </a:r>
          </a:p>
        </p:txBody>
      </p:sp>
      <p:sp>
        <p:nvSpPr>
          <p:cNvPr id="61" name="TextBox 61"/>
          <p:cNvSpPr txBox="1"/>
          <p:nvPr/>
        </p:nvSpPr>
        <p:spPr>
          <a:xfrm>
            <a:off x="3923649" y="2207983"/>
            <a:ext cx="2399815" cy="884409"/>
          </a:xfrm>
          <a:prstGeom prst="rect">
            <a:avLst/>
          </a:prstGeom>
        </p:spPr>
        <p:txBody>
          <a:bodyPr wrap="square" lIns="0" tIns="0" rIns="0" bIns="0" rtlCol="0" anchor="t">
            <a:spAutoFit/>
          </a:bodyPr>
          <a:lstStyle/>
          <a:p>
            <a:pPr algn="ctr">
              <a:lnSpc>
                <a:spcPts val="1399"/>
              </a:lnSpc>
            </a:pPr>
            <a:r>
              <a:rPr lang="en-US" sz="999" dirty="0">
                <a:solidFill>
                  <a:srgbClr val="191919"/>
                </a:solidFill>
                <a:latin typeface="Montserrat"/>
                <a:ea typeface="Montserrat"/>
                <a:cs typeface="Montserrat"/>
                <a:sym typeface="Montserrat"/>
              </a:rPr>
              <a:t>Ambulatory Care (12 weeks)</a:t>
            </a:r>
          </a:p>
          <a:p>
            <a:pPr algn="ctr">
              <a:lnSpc>
                <a:spcPts val="1399"/>
              </a:lnSpc>
            </a:pPr>
            <a:r>
              <a:rPr lang="en-US" sz="999" dirty="0">
                <a:solidFill>
                  <a:srgbClr val="191919"/>
                </a:solidFill>
                <a:latin typeface="Montserrat"/>
                <a:ea typeface="Montserrat"/>
                <a:cs typeface="Montserrat"/>
                <a:sym typeface="Montserrat"/>
              </a:rPr>
              <a:t>Pharmacy Management (1 week)</a:t>
            </a:r>
          </a:p>
          <a:p>
            <a:pPr algn="ctr">
              <a:lnSpc>
                <a:spcPts val="1399"/>
              </a:lnSpc>
            </a:pPr>
            <a:r>
              <a:rPr lang="en-US" sz="999" dirty="0">
                <a:solidFill>
                  <a:srgbClr val="191919"/>
                </a:solidFill>
                <a:latin typeface="Montserrat"/>
                <a:ea typeface="Montserrat"/>
                <a:cs typeface="Montserrat"/>
                <a:sym typeface="Montserrat"/>
              </a:rPr>
              <a:t>Pharmacy Informatics (1 week)</a:t>
            </a:r>
          </a:p>
          <a:p>
            <a:pPr algn="ctr">
              <a:lnSpc>
                <a:spcPts val="1399"/>
              </a:lnSpc>
            </a:pPr>
            <a:r>
              <a:rPr lang="en-US" sz="999" dirty="0">
                <a:solidFill>
                  <a:srgbClr val="191919"/>
                </a:solidFill>
                <a:latin typeface="Montserrat"/>
                <a:ea typeface="Montserrat"/>
                <a:cs typeface="Montserrat"/>
                <a:sym typeface="Montserrat"/>
              </a:rPr>
              <a:t>Pain Resource Team (4 weeks)*</a:t>
            </a:r>
          </a:p>
          <a:p>
            <a:pPr algn="ctr">
              <a:lnSpc>
                <a:spcPts val="1399"/>
              </a:lnSpc>
            </a:pPr>
            <a:r>
              <a:rPr lang="en-US" sz="999" dirty="0">
                <a:solidFill>
                  <a:srgbClr val="191919"/>
                </a:solidFill>
                <a:latin typeface="Montserrat"/>
                <a:ea typeface="Montserrat"/>
                <a:cs typeface="Montserrat"/>
                <a:sym typeface="Montserrat"/>
              </a:rPr>
              <a:t>Outpatient Mental Health (4 weeks)*</a:t>
            </a:r>
          </a:p>
        </p:txBody>
      </p:sp>
      <p:sp>
        <p:nvSpPr>
          <p:cNvPr id="62" name="TextBox 62"/>
          <p:cNvSpPr txBox="1"/>
          <p:nvPr/>
        </p:nvSpPr>
        <p:spPr>
          <a:xfrm>
            <a:off x="6912904" y="192998"/>
            <a:ext cx="2895478" cy="459740"/>
          </a:xfrm>
          <a:prstGeom prst="rect">
            <a:avLst/>
          </a:prstGeom>
        </p:spPr>
        <p:txBody>
          <a:bodyPr lIns="0" tIns="0" rIns="0" bIns="0" rtlCol="0" anchor="t">
            <a:spAutoFit/>
          </a:bodyPr>
          <a:lstStyle/>
          <a:p>
            <a:pPr algn="l">
              <a:lnSpc>
                <a:spcPts val="3520"/>
              </a:lnSpc>
            </a:pPr>
            <a:r>
              <a:rPr lang="en-US" sz="3200" b="1" u="sng">
                <a:solidFill>
                  <a:srgbClr val="6EA5F9"/>
                </a:solidFill>
                <a:latin typeface="DM Sans Bold"/>
                <a:ea typeface="DM Sans Bold"/>
                <a:cs typeface="DM Sans Bold"/>
                <a:sym typeface="DM Sans Bold"/>
              </a:rPr>
              <a:t>Requirements:</a:t>
            </a:r>
          </a:p>
        </p:txBody>
      </p:sp>
      <p:sp>
        <p:nvSpPr>
          <p:cNvPr id="63" name="TextBox 63"/>
          <p:cNvSpPr txBox="1"/>
          <p:nvPr/>
        </p:nvSpPr>
        <p:spPr>
          <a:xfrm>
            <a:off x="7311677" y="2788750"/>
            <a:ext cx="2746723" cy="1715135"/>
          </a:xfrm>
          <a:prstGeom prst="rect">
            <a:avLst/>
          </a:prstGeom>
        </p:spPr>
        <p:txBody>
          <a:bodyPr lIns="0" tIns="0" rIns="0" bIns="0" rtlCol="0" anchor="t">
            <a:spAutoFit/>
          </a:bodyPr>
          <a:lstStyle/>
          <a:p>
            <a:pPr algn="just">
              <a:lnSpc>
                <a:spcPts val="1540"/>
              </a:lnSpc>
            </a:pPr>
            <a:r>
              <a:rPr lang="en-US" sz="1100">
                <a:solidFill>
                  <a:srgbClr val="191919"/>
                </a:solidFill>
                <a:latin typeface="Montserrat"/>
                <a:ea typeface="Montserrat"/>
                <a:cs typeface="Montserrat"/>
                <a:sym typeface="Montserrat"/>
              </a:rPr>
              <a:t>***All documents must be</a:t>
            </a:r>
          </a:p>
          <a:p>
            <a:pPr algn="just">
              <a:lnSpc>
                <a:spcPts val="1540"/>
              </a:lnSpc>
            </a:pPr>
            <a:r>
              <a:rPr lang="en-US" sz="1100">
                <a:solidFill>
                  <a:srgbClr val="191919"/>
                </a:solidFill>
                <a:latin typeface="Montserrat"/>
                <a:ea typeface="Montserrat"/>
                <a:cs typeface="Montserrat"/>
                <a:sym typeface="Montserrat"/>
              </a:rPr>
              <a:t> submitted online through </a:t>
            </a:r>
          </a:p>
          <a:p>
            <a:pPr algn="just">
              <a:lnSpc>
                <a:spcPts val="1540"/>
              </a:lnSpc>
            </a:pPr>
            <a:r>
              <a:rPr lang="en-US" sz="1100">
                <a:solidFill>
                  <a:srgbClr val="191919"/>
                </a:solidFill>
                <a:latin typeface="Montserrat"/>
                <a:ea typeface="Montserrat"/>
                <a:cs typeface="Montserrat"/>
                <a:sym typeface="Montserrat"/>
              </a:rPr>
              <a:t>PhORCAS***</a:t>
            </a:r>
          </a:p>
          <a:p>
            <a:pPr algn="just">
              <a:lnSpc>
                <a:spcPts val="1540"/>
              </a:lnSpc>
            </a:pPr>
            <a:r>
              <a:rPr lang="en-US" sz="1100">
                <a:solidFill>
                  <a:srgbClr val="191919"/>
                </a:solidFill>
                <a:latin typeface="Montserrat"/>
                <a:ea typeface="Montserrat"/>
                <a:cs typeface="Montserrat"/>
                <a:sym typeface="Montserrat"/>
              </a:rPr>
              <a:t>· Academic Transcripts</a:t>
            </a:r>
          </a:p>
          <a:p>
            <a:pPr algn="just">
              <a:lnSpc>
                <a:spcPts val="1540"/>
              </a:lnSpc>
            </a:pPr>
            <a:r>
              <a:rPr lang="en-US" sz="1100">
                <a:solidFill>
                  <a:srgbClr val="191919"/>
                </a:solidFill>
                <a:latin typeface="Montserrat"/>
                <a:ea typeface="Montserrat"/>
                <a:cs typeface="Montserrat"/>
                <a:sym typeface="Montserrat"/>
              </a:rPr>
              <a:t>· Curriculum Vitae</a:t>
            </a:r>
          </a:p>
          <a:p>
            <a:pPr algn="just">
              <a:lnSpc>
                <a:spcPts val="1540"/>
              </a:lnSpc>
            </a:pPr>
            <a:r>
              <a:rPr lang="en-US" sz="1100">
                <a:solidFill>
                  <a:srgbClr val="191919"/>
                </a:solidFill>
                <a:latin typeface="Montserrat"/>
                <a:ea typeface="Montserrat"/>
                <a:cs typeface="Montserrat"/>
                <a:sym typeface="Montserrat"/>
              </a:rPr>
              <a:t>· Three professional recommendations completed in PhORCAS</a:t>
            </a:r>
          </a:p>
          <a:p>
            <a:pPr algn="just">
              <a:lnSpc>
                <a:spcPts val="1540"/>
              </a:lnSpc>
            </a:pPr>
            <a:r>
              <a:rPr lang="en-US" sz="1100">
                <a:solidFill>
                  <a:srgbClr val="191919"/>
                </a:solidFill>
                <a:latin typeface="Montserrat"/>
                <a:ea typeface="Montserrat"/>
                <a:cs typeface="Montserrat"/>
                <a:sym typeface="Montserrat"/>
              </a:rPr>
              <a:t> </a:t>
            </a:r>
          </a:p>
          <a:p>
            <a:pPr algn="just">
              <a:lnSpc>
                <a:spcPts val="1540"/>
              </a:lnSpc>
            </a:pPr>
            <a:endParaRPr lang="en-US" sz="1100">
              <a:solidFill>
                <a:srgbClr val="191919"/>
              </a:solidFill>
              <a:latin typeface="Montserrat"/>
              <a:ea typeface="Montserrat"/>
              <a:cs typeface="Montserrat"/>
              <a:sym typeface="Montserrat"/>
            </a:endParaRPr>
          </a:p>
        </p:txBody>
      </p:sp>
      <p:sp>
        <p:nvSpPr>
          <p:cNvPr id="64" name="TextBox 64"/>
          <p:cNvSpPr txBox="1"/>
          <p:nvPr/>
        </p:nvSpPr>
        <p:spPr>
          <a:xfrm>
            <a:off x="7055033" y="2482727"/>
            <a:ext cx="2611219" cy="306705"/>
          </a:xfrm>
          <a:prstGeom prst="rect">
            <a:avLst/>
          </a:prstGeom>
        </p:spPr>
        <p:txBody>
          <a:bodyPr lIns="0" tIns="0" rIns="0" bIns="0" rtlCol="0" anchor="t">
            <a:spAutoFit/>
          </a:bodyPr>
          <a:lstStyle/>
          <a:p>
            <a:pPr algn="l">
              <a:lnSpc>
                <a:spcPts val="2520"/>
              </a:lnSpc>
            </a:pPr>
            <a:r>
              <a:rPr lang="en-US" sz="1800" b="1">
                <a:solidFill>
                  <a:srgbClr val="6EA5F9"/>
                </a:solidFill>
                <a:latin typeface="DM Sans Bold"/>
                <a:ea typeface="DM Sans Bold"/>
                <a:cs typeface="DM Sans Bold"/>
                <a:sym typeface="DM Sans Bold"/>
              </a:rPr>
              <a:t>Application Materials:</a:t>
            </a:r>
          </a:p>
        </p:txBody>
      </p:sp>
      <p:sp>
        <p:nvSpPr>
          <p:cNvPr id="65" name="TextBox 65"/>
          <p:cNvSpPr txBox="1"/>
          <p:nvPr/>
        </p:nvSpPr>
        <p:spPr>
          <a:xfrm>
            <a:off x="7055033" y="6465735"/>
            <a:ext cx="2852549" cy="207645"/>
          </a:xfrm>
          <a:prstGeom prst="rect">
            <a:avLst/>
          </a:prstGeom>
        </p:spPr>
        <p:txBody>
          <a:bodyPr lIns="0" tIns="0" rIns="0" bIns="0" rtlCol="0" anchor="t">
            <a:spAutoFit/>
          </a:bodyPr>
          <a:lstStyle/>
          <a:p>
            <a:pPr algn="l">
              <a:lnSpc>
                <a:spcPts val="1679"/>
              </a:lnSpc>
            </a:pPr>
            <a:r>
              <a:rPr lang="en-US" sz="1200" b="1" dirty="0">
                <a:solidFill>
                  <a:srgbClr val="6EA5F9"/>
                </a:solidFill>
                <a:latin typeface="DM Sans Bold"/>
                <a:ea typeface="DM Sans Bold"/>
                <a:cs typeface="DM Sans Bold"/>
                <a:sym typeface="DM Sans Bold"/>
              </a:rPr>
              <a:t>Application Deadline: January 8, 2027</a:t>
            </a:r>
          </a:p>
        </p:txBody>
      </p:sp>
      <p:sp>
        <p:nvSpPr>
          <p:cNvPr id="66" name="TextBox 66"/>
          <p:cNvSpPr txBox="1"/>
          <p:nvPr/>
        </p:nvSpPr>
        <p:spPr>
          <a:xfrm>
            <a:off x="3734935" y="3763791"/>
            <a:ext cx="2588529" cy="884409"/>
          </a:xfrm>
          <a:prstGeom prst="rect">
            <a:avLst/>
          </a:prstGeom>
        </p:spPr>
        <p:txBody>
          <a:bodyPr lIns="0" tIns="0" rIns="0" bIns="0" rtlCol="0" anchor="t">
            <a:spAutoFit/>
          </a:bodyPr>
          <a:lstStyle/>
          <a:p>
            <a:pPr algn="ctr">
              <a:lnSpc>
                <a:spcPts val="1399"/>
              </a:lnSpc>
            </a:pPr>
            <a:r>
              <a:rPr lang="en-US" sz="999" dirty="0">
                <a:solidFill>
                  <a:srgbClr val="191919"/>
                </a:solidFill>
                <a:latin typeface="Montserrat"/>
                <a:ea typeface="Montserrat"/>
                <a:cs typeface="Montserrat"/>
                <a:sym typeface="Montserrat"/>
              </a:rPr>
              <a:t>Pharmacy Informatics &amp; Management</a:t>
            </a:r>
          </a:p>
          <a:p>
            <a:pPr algn="ctr">
              <a:lnSpc>
                <a:spcPts val="1399"/>
              </a:lnSpc>
            </a:pPr>
            <a:r>
              <a:rPr lang="en-US" sz="999" dirty="0">
                <a:solidFill>
                  <a:srgbClr val="191919"/>
                </a:solidFill>
                <a:latin typeface="Montserrat"/>
                <a:ea typeface="Montserrat"/>
                <a:cs typeface="Montserrat"/>
                <a:sym typeface="Montserrat"/>
              </a:rPr>
              <a:t>Anticoagulation Clinic (2 days/rotation)</a:t>
            </a:r>
          </a:p>
          <a:p>
            <a:pPr algn="ctr">
              <a:lnSpc>
                <a:spcPts val="1399"/>
              </a:lnSpc>
            </a:pPr>
            <a:r>
              <a:rPr lang="en-US" sz="999" dirty="0">
                <a:solidFill>
                  <a:srgbClr val="191919"/>
                </a:solidFill>
                <a:latin typeface="Montserrat"/>
                <a:ea typeface="Montserrat"/>
                <a:cs typeface="Montserrat"/>
                <a:sym typeface="Montserrat"/>
              </a:rPr>
              <a:t>GEM Clinic Monday PM</a:t>
            </a:r>
          </a:p>
          <a:p>
            <a:pPr algn="ctr">
              <a:lnSpc>
                <a:spcPts val="1399"/>
              </a:lnSpc>
            </a:pPr>
            <a:r>
              <a:rPr lang="en-US" sz="999" dirty="0">
                <a:solidFill>
                  <a:srgbClr val="191919"/>
                </a:solidFill>
                <a:latin typeface="Montserrat"/>
                <a:ea typeface="Montserrat"/>
                <a:cs typeface="Montserrat"/>
                <a:sym typeface="Montserrat"/>
              </a:rPr>
              <a:t>Professional Development </a:t>
            </a:r>
          </a:p>
          <a:p>
            <a:pPr algn="ctr">
              <a:lnSpc>
                <a:spcPts val="1399"/>
              </a:lnSpc>
            </a:pPr>
            <a:r>
              <a:rPr lang="en-US" sz="999" dirty="0">
                <a:solidFill>
                  <a:srgbClr val="191919"/>
                </a:solidFill>
                <a:latin typeface="Montserrat"/>
                <a:ea typeface="Montserrat"/>
                <a:cs typeface="Montserrat"/>
                <a:sym typeface="Montserrat"/>
              </a:rPr>
              <a:t>Residency Project</a:t>
            </a:r>
          </a:p>
        </p:txBody>
      </p:sp>
      <p:sp>
        <p:nvSpPr>
          <p:cNvPr id="67" name="TextBox 67"/>
          <p:cNvSpPr txBox="1"/>
          <p:nvPr/>
        </p:nvSpPr>
        <p:spPr>
          <a:xfrm>
            <a:off x="3734935" y="5439568"/>
            <a:ext cx="2588529" cy="2141164"/>
          </a:xfrm>
          <a:prstGeom prst="rect">
            <a:avLst/>
          </a:prstGeom>
        </p:spPr>
        <p:txBody>
          <a:bodyPr lIns="0" tIns="0" rIns="0" bIns="0" rtlCol="0" anchor="t">
            <a:spAutoFit/>
          </a:bodyPr>
          <a:lstStyle/>
          <a:p>
            <a:pPr algn="ctr">
              <a:lnSpc>
                <a:spcPts val="1399"/>
              </a:lnSpc>
            </a:pPr>
            <a:r>
              <a:rPr lang="en-US" sz="999" dirty="0">
                <a:solidFill>
                  <a:srgbClr val="191919"/>
                </a:solidFill>
                <a:latin typeface="Montserrat"/>
                <a:ea typeface="Montserrat"/>
                <a:cs typeface="Montserrat"/>
                <a:sym typeface="Montserrat"/>
              </a:rPr>
              <a:t>Academia (VA Teaching Certificate)</a:t>
            </a:r>
          </a:p>
          <a:p>
            <a:pPr algn="ctr">
              <a:lnSpc>
                <a:spcPts val="1399"/>
              </a:lnSpc>
            </a:pPr>
            <a:r>
              <a:rPr lang="en-US" sz="999" dirty="0">
                <a:solidFill>
                  <a:srgbClr val="191919"/>
                </a:solidFill>
                <a:latin typeface="Montserrat"/>
                <a:ea typeface="Montserrat"/>
                <a:cs typeface="Montserrat"/>
                <a:sym typeface="Montserrat"/>
              </a:rPr>
              <a:t>Academia</a:t>
            </a:r>
          </a:p>
          <a:p>
            <a:pPr algn="ctr">
              <a:lnSpc>
                <a:spcPts val="1399"/>
              </a:lnSpc>
            </a:pPr>
            <a:r>
              <a:rPr lang="en-US" sz="999" dirty="0">
                <a:solidFill>
                  <a:srgbClr val="191919"/>
                </a:solidFill>
                <a:latin typeface="Montserrat"/>
                <a:ea typeface="Montserrat"/>
                <a:cs typeface="Montserrat"/>
                <a:sym typeface="Montserrat"/>
              </a:rPr>
              <a:t>Antimicrobial Stewardship/Geriatric Evaluation and Management (GEM)</a:t>
            </a:r>
          </a:p>
          <a:p>
            <a:pPr algn="ctr">
              <a:lnSpc>
                <a:spcPts val="1399"/>
              </a:lnSpc>
            </a:pPr>
            <a:r>
              <a:rPr lang="en-US" sz="999" dirty="0">
                <a:solidFill>
                  <a:srgbClr val="191919"/>
                </a:solidFill>
                <a:latin typeface="Montserrat"/>
                <a:ea typeface="Montserrat"/>
                <a:cs typeface="Montserrat"/>
                <a:sym typeface="Montserrat"/>
              </a:rPr>
              <a:t>Health Promotion Disease Prevention</a:t>
            </a:r>
          </a:p>
          <a:p>
            <a:pPr algn="ctr">
              <a:lnSpc>
                <a:spcPts val="1399"/>
              </a:lnSpc>
            </a:pPr>
            <a:r>
              <a:rPr lang="en-US" sz="999" dirty="0">
                <a:solidFill>
                  <a:srgbClr val="191919"/>
                </a:solidFill>
                <a:latin typeface="Montserrat"/>
                <a:ea typeface="Montserrat"/>
                <a:cs typeface="Montserrat"/>
                <a:sym typeface="Montserrat"/>
              </a:rPr>
              <a:t>Ambulatory Care (PACT 3, 5 weeks)</a:t>
            </a:r>
          </a:p>
          <a:p>
            <a:pPr algn="ctr">
              <a:lnSpc>
                <a:spcPts val="1399"/>
              </a:lnSpc>
            </a:pPr>
            <a:r>
              <a:rPr lang="en-US" sz="999" dirty="0">
                <a:solidFill>
                  <a:srgbClr val="191919"/>
                </a:solidFill>
                <a:latin typeface="Montserrat"/>
                <a:ea typeface="Montserrat"/>
                <a:cs typeface="Montserrat"/>
                <a:sym typeface="Montserrat"/>
              </a:rPr>
              <a:t>Outpatient Mental Health 2 &amp; 3</a:t>
            </a:r>
          </a:p>
          <a:p>
            <a:pPr algn="ctr">
              <a:lnSpc>
                <a:spcPts val="1399"/>
              </a:lnSpc>
            </a:pPr>
            <a:r>
              <a:rPr lang="en-US" sz="999" dirty="0">
                <a:solidFill>
                  <a:srgbClr val="191919"/>
                </a:solidFill>
                <a:latin typeface="Montserrat"/>
                <a:ea typeface="Montserrat"/>
                <a:cs typeface="Montserrat"/>
                <a:sym typeface="Montserrat"/>
              </a:rPr>
              <a:t>Rural Health 1, 2, &amp; 3</a:t>
            </a:r>
          </a:p>
          <a:p>
            <a:pPr algn="ctr">
              <a:lnSpc>
                <a:spcPts val="1399"/>
              </a:lnSpc>
            </a:pPr>
            <a:r>
              <a:rPr lang="en-US" sz="999" dirty="0">
                <a:solidFill>
                  <a:srgbClr val="191919"/>
                </a:solidFill>
                <a:latin typeface="Montserrat"/>
                <a:ea typeface="Montserrat"/>
                <a:cs typeface="Montserrat"/>
                <a:sym typeface="Montserrat"/>
              </a:rPr>
              <a:t>Anticoagulation Clinic</a:t>
            </a:r>
          </a:p>
          <a:p>
            <a:pPr algn="ctr">
              <a:lnSpc>
                <a:spcPts val="1399"/>
              </a:lnSpc>
            </a:pPr>
            <a:r>
              <a:rPr lang="en-US" sz="999" dirty="0">
                <a:solidFill>
                  <a:srgbClr val="191919"/>
                </a:solidFill>
                <a:latin typeface="Montserrat"/>
                <a:ea typeface="Montserrat"/>
                <a:cs typeface="Montserrat"/>
                <a:sym typeface="Montserrat"/>
              </a:rPr>
              <a:t>Women’s Health</a:t>
            </a:r>
          </a:p>
          <a:p>
            <a:pPr algn="ctr">
              <a:lnSpc>
                <a:spcPts val="1399"/>
              </a:lnSpc>
            </a:pPr>
            <a:r>
              <a:rPr lang="en-US" sz="999" dirty="0">
                <a:solidFill>
                  <a:srgbClr val="191919"/>
                </a:solidFill>
                <a:latin typeface="Montserrat"/>
                <a:ea typeface="Montserrat"/>
                <a:cs typeface="Montserrat"/>
                <a:sym typeface="Montserrat"/>
              </a:rPr>
              <a:t>Academic Detailing</a:t>
            </a:r>
          </a:p>
          <a:p>
            <a:pPr algn="ctr">
              <a:lnSpc>
                <a:spcPts val="1399"/>
              </a:lnSpc>
            </a:pPr>
            <a:r>
              <a:rPr lang="en-US" sz="999" dirty="0">
                <a:solidFill>
                  <a:srgbClr val="191919"/>
                </a:solidFill>
                <a:latin typeface="Montserrat"/>
                <a:ea typeface="Montserrat"/>
                <a:cs typeface="Montserrat"/>
                <a:sym typeface="Montserrat"/>
              </a:rPr>
              <a:t>Community Living Center (CLC)</a:t>
            </a:r>
          </a:p>
        </p:txBody>
      </p:sp>
      <p:sp>
        <p:nvSpPr>
          <p:cNvPr id="68" name="TextBox 68"/>
          <p:cNvSpPr txBox="1"/>
          <p:nvPr/>
        </p:nvSpPr>
        <p:spPr>
          <a:xfrm>
            <a:off x="7126404" y="624163"/>
            <a:ext cx="2396313" cy="1524635"/>
          </a:xfrm>
          <a:prstGeom prst="rect">
            <a:avLst/>
          </a:prstGeom>
        </p:spPr>
        <p:txBody>
          <a:bodyPr lIns="0" tIns="0" rIns="0" bIns="0" rtlCol="0" anchor="t">
            <a:spAutoFit/>
          </a:bodyPr>
          <a:lstStyle/>
          <a:p>
            <a:pPr algn="just">
              <a:lnSpc>
                <a:spcPts val="1540"/>
              </a:lnSpc>
            </a:pPr>
            <a:r>
              <a:rPr lang="en-US" sz="1100">
                <a:solidFill>
                  <a:srgbClr val="191919"/>
                </a:solidFill>
                <a:latin typeface="Montserrat"/>
                <a:ea typeface="Montserrat"/>
                <a:cs typeface="Montserrat"/>
                <a:sym typeface="Montserrat"/>
              </a:rPr>
              <a:t>· Doctor of Pharmacy Degree from  ACPE-Accredited School of Pharmacy</a:t>
            </a:r>
          </a:p>
          <a:p>
            <a:pPr algn="just">
              <a:lnSpc>
                <a:spcPts val="1540"/>
              </a:lnSpc>
            </a:pPr>
            <a:r>
              <a:rPr lang="en-US" sz="1100">
                <a:solidFill>
                  <a:srgbClr val="191919"/>
                </a:solidFill>
                <a:latin typeface="Montserrat"/>
                <a:ea typeface="Montserrat"/>
                <a:cs typeface="Montserrat"/>
                <a:sym typeface="Montserrat"/>
              </a:rPr>
              <a:t>· Eligible for Pharmacy Licensure in the U.S. or District of Columbia</a:t>
            </a:r>
          </a:p>
          <a:p>
            <a:pPr algn="just">
              <a:lnSpc>
                <a:spcPts val="1540"/>
              </a:lnSpc>
            </a:pPr>
            <a:r>
              <a:rPr lang="en-US" sz="1100">
                <a:solidFill>
                  <a:srgbClr val="191919"/>
                </a:solidFill>
                <a:latin typeface="Montserrat"/>
                <a:ea typeface="Montserrat"/>
                <a:cs typeface="Montserrat"/>
                <a:sym typeface="Montserrat"/>
              </a:rPr>
              <a:t>· USA Citizen</a:t>
            </a:r>
          </a:p>
          <a:p>
            <a:pPr algn="just">
              <a:lnSpc>
                <a:spcPts val="1540"/>
              </a:lnSpc>
            </a:pPr>
            <a:r>
              <a:rPr lang="en-US" sz="1100">
                <a:solidFill>
                  <a:srgbClr val="191919"/>
                </a:solidFill>
                <a:latin typeface="Montserrat"/>
                <a:ea typeface="Montserrat"/>
                <a:cs typeface="Montserrat"/>
                <a:sym typeface="Montserrat"/>
              </a:rPr>
              <a:t> </a:t>
            </a:r>
          </a:p>
          <a:p>
            <a:pPr algn="just">
              <a:lnSpc>
                <a:spcPts val="1540"/>
              </a:lnSpc>
            </a:pPr>
            <a:endParaRPr lang="en-US" sz="1100">
              <a:solidFill>
                <a:srgbClr val="191919"/>
              </a:solidFill>
              <a:latin typeface="Montserrat"/>
              <a:ea typeface="Montserrat"/>
              <a:cs typeface="Montserrat"/>
              <a:sym typeface="Montserrat"/>
            </a:endParaRPr>
          </a:p>
        </p:txBody>
      </p:sp>
      <p:sp>
        <p:nvSpPr>
          <p:cNvPr id="69" name="TextBox 69"/>
          <p:cNvSpPr txBox="1"/>
          <p:nvPr/>
        </p:nvSpPr>
        <p:spPr>
          <a:xfrm>
            <a:off x="6981478" y="6721005"/>
            <a:ext cx="2926104" cy="207493"/>
          </a:xfrm>
          <a:prstGeom prst="rect">
            <a:avLst/>
          </a:prstGeom>
        </p:spPr>
        <p:txBody>
          <a:bodyPr lIns="0" tIns="0" rIns="0" bIns="0" rtlCol="0" anchor="t">
            <a:spAutoFit/>
          </a:bodyPr>
          <a:lstStyle/>
          <a:p>
            <a:pPr algn="l">
              <a:lnSpc>
                <a:spcPts val="1679"/>
              </a:lnSpc>
            </a:pPr>
            <a:r>
              <a:rPr lang="en-US" sz="1200" b="1">
                <a:solidFill>
                  <a:srgbClr val="6EA5F9"/>
                </a:solidFill>
                <a:latin typeface="DM Sans Bold"/>
                <a:ea typeface="DM Sans Bold"/>
                <a:cs typeface="DM Sans Bold"/>
                <a:sym typeface="DM Sans Bold"/>
              </a:rPr>
              <a:t>Interview Notification: January 15, 2027</a:t>
            </a:r>
          </a:p>
        </p:txBody>
      </p:sp>
      <p:sp>
        <p:nvSpPr>
          <p:cNvPr id="70" name="TextBox 70"/>
          <p:cNvSpPr txBox="1"/>
          <p:nvPr/>
        </p:nvSpPr>
        <p:spPr>
          <a:xfrm>
            <a:off x="7126404" y="4331482"/>
            <a:ext cx="2611219" cy="306705"/>
          </a:xfrm>
          <a:prstGeom prst="rect">
            <a:avLst/>
          </a:prstGeom>
        </p:spPr>
        <p:txBody>
          <a:bodyPr lIns="0" tIns="0" rIns="0" bIns="0" rtlCol="0" anchor="t">
            <a:spAutoFit/>
          </a:bodyPr>
          <a:lstStyle/>
          <a:p>
            <a:pPr algn="l">
              <a:lnSpc>
                <a:spcPts val="2520"/>
              </a:lnSpc>
            </a:pPr>
            <a:r>
              <a:rPr lang="en-US" sz="1800" b="1">
                <a:solidFill>
                  <a:srgbClr val="6EA5F9"/>
                </a:solidFill>
                <a:latin typeface="DM Sans Bold"/>
                <a:ea typeface="DM Sans Bold"/>
                <a:cs typeface="DM Sans Bold"/>
                <a:sym typeface="DM Sans Bold"/>
              </a:rPr>
              <a:t>A Few Past Residents: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TotalTime>
  <Words>588</Words>
  <Application>Microsoft Office PowerPoint</Application>
  <PresentationFormat>Custom</PresentationFormat>
  <Paragraphs>91</Paragraphs>
  <Slides>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Montserrat Bold</vt:lpstr>
      <vt:lpstr>Calibri</vt:lpstr>
      <vt:lpstr>Montserrat</vt:lpstr>
      <vt:lpstr>DM Sans</vt:lpstr>
      <vt:lpstr>Arial</vt:lpstr>
      <vt:lpstr>DM Sans 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PGY-1 Program Brochure 2025</dc:title>
  <dc:creator>Keene, Iva L.</dc:creator>
  <cp:lastModifiedBy>Lile, James M.</cp:lastModifiedBy>
  <cp:revision>5</cp:revision>
  <dcterms:created xsi:type="dcterms:W3CDTF">2006-08-16T00:00:00Z</dcterms:created>
  <dcterms:modified xsi:type="dcterms:W3CDTF">2026-08-11T17:40:58Z</dcterms:modified>
  <dc:identifier>DAG0Fm7gz-o</dc:identifier>
</cp:coreProperties>
</file>